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936" r:id="rId2"/>
    <p:sldId id="937" r:id="rId3"/>
    <p:sldId id="938" r:id="rId4"/>
    <p:sldId id="939" r:id="rId5"/>
    <p:sldId id="940" r:id="rId6"/>
    <p:sldId id="941" r:id="rId7"/>
    <p:sldId id="942" r:id="rId8"/>
    <p:sldId id="975" r:id="rId9"/>
    <p:sldId id="943" r:id="rId10"/>
    <p:sldId id="945" r:id="rId11"/>
    <p:sldId id="946" r:id="rId12"/>
    <p:sldId id="981" r:id="rId13"/>
    <p:sldId id="976" r:id="rId14"/>
    <p:sldId id="977" r:id="rId15"/>
    <p:sldId id="978" r:id="rId16"/>
    <p:sldId id="979" r:id="rId17"/>
    <p:sldId id="980" r:id="rId18"/>
    <p:sldId id="947" r:id="rId19"/>
    <p:sldId id="948" r:id="rId20"/>
    <p:sldId id="949" r:id="rId21"/>
    <p:sldId id="963" r:id="rId22"/>
    <p:sldId id="964" r:id="rId23"/>
    <p:sldId id="965" r:id="rId24"/>
    <p:sldId id="966" r:id="rId25"/>
    <p:sldId id="967" r:id="rId26"/>
    <p:sldId id="968" r:id="rId27"/>
    <p:sldId id="969" r:id="rId28"/>
    <p:sldId id="970" r:id="rId29"/>
    <p:sldId id="971" r:id="rId30"/>
    <p:sldId id="972" r:id="rId31"/>
    <p:sldId id="973" r:id="rId32"/>
    <p:sldId id="974" r:id="rId33"/>
  </p:sldIdLst>
  <p:sldSz cx="9144000" cy="6858000" type="screen4x3"/>
  <p:notesSz cx="6805613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FF"/>
    <a:srgbClr val="0000FF"/>
    <a:srgbClr val="008000"/>
    <a:srgbClr val="FABD8A"/>
    <a:srgbClr val="996633"/>
    <a:srgbClr val="FFA3E5"/>
    <a:srgbClr val="FF21B0"/>
    <a:srgbClr val="B4B4E6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4" autoAdjust="0"/>
    <p:restoredTop sz="93155" autoAdjust="0"/>
  </p:normalViewPr>
  <p:slideViewPr>
    <p:cSldViewPr>
      <p:cViewPr varScale="1">
        <p:scale>
          <a:sx n="74" d="100"/>
          <a:sy n="74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216" y="-62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888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140" y="0"/>
            <a:ext cx="294888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90C8C43-A634-4F52-82AF-D0F7A291CE1D}" type="datetimeFigureOut">
              <a:rPr lang="zh-TW" altLang="en-US"/>
              <a:pPr>
                <a:defRPr/>
              </a:pPr>
              <a:t>2017/3/3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888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140" y="9440864"/>
            <a:ext cx="294888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D8C17BC-747F-4F9B-8FF1-A1705DF254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87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88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140" y="0"/>
            <a:ext cx="29488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79" y="4721225"/>
            <a:ext cx="5443856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864"/>
            <a:ext cx="29488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140" y="9440864"/>
            <a:ext cx="29488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77431FC-B5DD-4B67-AD7E-F2B8BFC94F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916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431FC-B5DD-4B67-AD7E-F2B8BFC94F30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756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43132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2133600"/>
            <a:ext cx="5468938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3860800"/>
            <a:ext cx="4816475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1F62F7-A090-4EE4-B066-97CAEB9BF6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745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19876-5DB3-4E1A-B797-067FF94600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908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1E0FE-2393-4CC3-9E0F-D90B745359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135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D5C56A8-F0A2-485E-93C3-2DDF0D343A8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216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5EEBB-E1A0-441D-A9F5-6CA149AD59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49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6ADEE-BC6F-4B18-BDC4-9D08383F0A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858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3129E-6D9A-4ED1-85DC-CA33E10E8D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026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BE51E-AFD2-4DE9-96DF-075430AD49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471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E9A9F-8E0E-428A-88E5-151DD7E4BA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44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BF21D-C07C-4AD2-BB77-B6A622DBED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241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5237-91E8-42CD-8601-7284A9FDB6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01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4D4D4D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D4D4D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BC7ECF4-94DF-4B57-A3C6-EDB8AD7B77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圖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81750"/>
            <a:ext cx="24780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26" r:id="rId1"/>
    <p:sldLayoutId id="2147485116" r:id="rId2"/>
    <p:sldLayoutId id="2147485117" r:id="rId3"/>
    <p:sldLayoutId id="2147485118" r:id="rId4"/>
    <p:sldLayoutId id="2147485119" r:id="rId5"/>
    <p:sldLayoutId id="2147485120" r:id="rId6"/>
    <p:sldLayoutId id="2147485121" r:id="rId7"/>
    <p:sldLayoutId id="2147485122" r:id="rId8"/>
    <p:sldLayoutId id="2147485123" r:id="rId9"/>
    <p:sldLayoutId id="2147485124" r:id="rId10"/>
    <p:sldLayoutId id="21474851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3.png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goo.gl/L9PWq8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8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5.jpeg"/><Relationship Id="rId4" Type="http://schemas.openxmlformats.org/officeDocument/2006/relationships/image" Target="../media/image32.jpeg"/><Relationship Id="rId9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L9PWq8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www.youtube.com/watch?v=nbABKkYVRCw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hyperlink" Target="https://goo.gl/wtR8z4" TargetMode="External"/><Relationship Id="rId4" Type="http://schemas.openxmlformats.org/officeDocument/2006/relationships/hyperlink" Target="https://ecolife.epa.gov.tw/default.aspx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2636912"/>
            <a:ext cx="81003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如廁衛生紙</a:t>
            </a:r>
            <a:endParaRPr lang="en-US" altLang="zh-TW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丟馬桶宣導</a:t>
            </a:r>
          </a:p>
        </p:txBody>
      </p:sp>
      <p:sp>
        <p:nvSpPr>
          <p:cNvPr id="5" name="矩形 4"/>
          <p:cNvSpPr/>
          <p:nvPr/>
        </p:nvSpPr>
        <p:spPr>
          <a:xfrm>
            <a:off x="30052" y="619492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行政院環境保護署關心您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35149"/>
            <a:ext cx="504056" cy="5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0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三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衛生紙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丟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馬桶的管理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28038" y="44624"/>
            <a:ext cx="680466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5" name="Picture 3" descr="C:\Users\AwesomePossum\Desktop\142735066018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35" y="5204663"/>
            <a:ext cx="13557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wesomePossum\Desktop\塑胶小玩具狗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5125181"/>
            <a:ext cx="1911050" cy="1432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431800" y="1684338"/>
            <a:ext cx="8280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教育宣導：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避免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將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不能</a:t>
            </a:r>
            <a:r>
              <a:rPr lang="zh-TW" altLang="zh-TW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腐化的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物質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丟入馬桶沖掉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常見堵塞物</a:t>
            </a:r>
            <a:r>
              <a:rPr lang="zh-TW" altLang="en-US" sz="1800" b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r>
              <a:rPr lang="zh-TW" altLang="en-US" sz="1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毛髮</a:t>
            </a:r>
            <a:r>
              <a:rPr lang="zh-TW" altLang="en-US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、絲襪、衛生棉、廚餘、抹布、玩具、塑膠類、保險套、香菸頭</a:t>
            </a: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等。</a:t>
            </a:r>
            <a:endParaRPr lang="en-US" altLang="zh-TW" sz="1800" b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堵塞物所造成</a:t>
            </a: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問題：</a:t>
            </a:r>
            <a:r>
              <a:rPr lang="zh-TW" altLang="zh-TW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因為不能腐化的物質</a:t>
            </a:r>
            <a:r>
              <a:rPr lang="zh-TW" altLang="zh-TW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，累積在化糞池內</a:t>
            </a:r>
            <a:r>
              <a:rPr lang="zh-TW" altLang="zh-TW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，會影響正常運作，而</a:t>
            </a:r>
            <a:r>
              <a:rPr lang="zh-TW" altLang="zh-TW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導致化糞池堵塞、糞便逆流、馬桶不通</a:t>
            </a:r>
            <a:r>
              <a:rPr lang="zh-TW" altLang="zh-TW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sz="1800" b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清理時間：化糞池使用一段時間後，上層有浮渣，池底有污泥，必須定期清理，以免影響化糞池的容量 、造成出水口阻塞、過濾槽阻塞，</a:t>
            </a:r>
            <a:r>
              <a:rPr lang="zh-TW" altLang="en-US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清理時間視化糞池之容量及用戶使用情形而定</a:t>
            </a:r>
            <a:r>
              <a:rPr lang="zh-TW" altLang="en-US" sz="1800" b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，適度提高清理頻率。</a:t>
            </a:r>
            <a:endParaRPr lang="zh-TW" altLang="en-US" sz="1800" b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8" name="Picture 4" descr="C:\Users\AwesomePossum\Desktop\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162175"/>
            <a:ext cx="20716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AwesomePossum\Desktop\1480487692-8868-8d95fc8a52f52f40cf8536bc35b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5206625"/>
            <a:ext cx="2379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51520" y="1072927"/>
            <a:ext cx="3600400" cy="548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化糞池清理維護</a:t>
            </a:r>
            <a:endParaRPr kumimoji="0" lang="zh-TW" altLang="en-US" sz="3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13" name="Picture 2" descr="C:\Users\ken.k690915\Desktop\返回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99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2810" y="2636912"/>
            <a:ext cx="9073008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參、如廁文化</a:t>
            </a:r>
            <a:endParaRPr lang="zh-TW" altLang="en-US" sz="6000" b="1" cap="all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11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8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圓角矩形 38"/>
          <p:cNvSpPr/>
          <p:nvPr/>
        </p:nvSpPr>
        <p:spPr>
          <a:xfrm>
            <a:off x="391937" y="185490"/>
            <a:ext cx="8647591" cy="706348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0" name="投影片編號版面配置區 49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416593" y="1029122"/>
            <a:ext cx="835449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建立良好如廁習慣</a:t>
            </a:r>
          </a:p>
        </p:txBody>
      </p:sp>
      <p:grpSp>
        <p:nvGrpSpPr>
          <p:cNvPr id="113" name="群組 112"/>
          <p:cNvGrpSpPr/>
          <p:nvPr/>
        </p:nvGrpSpPr>
        <p:grpSpPr>
          <a:xfrm>
            <a:off x="419063" y="1629819"/>
            <a:ext cx="4224945" cy="4175445"/>
            <a:chOff x="419063" y="1629819"/>
            <a:chExt cx="4224945" cy="4175445"/>
          </a:xfrm>
        </p:grpSpPr>
        <p:grpSp>
          <p:nvGrpSpPr>
            <p:cNvPr id="64" name="群組 63"/>
            <p:cNvGrpSpPr/>
            <p:nvPr/>
          </p:nvGrpSpPr>
          <p:grpSpPr>
            <a:xfrm>
              <a:off x="491071" y="2026797"/>
              <a:ext cx="1686995" cy="3778467"/>
              <a:chOff x="35496" y="980728"/>
              <a:chExt cx="2376264" cy="4896544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35496" y="3429000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70" name="群組 69"/>
            <p:cNvGrpSpPr/>
            <p:nvPr/>
          </p:nvGrpSpPr>
          <p:grpSpPr>
            <a:xfrm>
              <a:off x="2147255" y="2026797"/>
              <a:ext cx="2429273" cy="3778467"/>
              <a:chOff x="35496" y="980728"/>
              <a:chExt cx="2376264" cy="4896544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35496" y="3429000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76" name="文字方塊 75"/>
            <p:cNvSpPr txBox="1"/>
            <p:nvPr/>
          </p:nvSpPr>
          <p:spPr>
            <a:xfrm>
              <a:off x="459417" y="1629819"/>
              <a:ext cx="4116268" cy="292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如廁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習慣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蹲式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zh-TW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77" name="Picture 2" descr="\\file-server\專案\視覺設計專區\林獻棠\公廁標示\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3079" y="3075181"/>
              <a:ext cx="1569303" cy="801592"/>
            </a:xfrm>
            <a:prstGeom prst="rect">
              <a:avLst/>
            </a:prstGeom>
            <a:noFill/>
          </p:spPr>
        </p:pic>
        <p:pic>
          <p:nvPicPr>
            <p:cNvPr id="78" name="Picture 3" descr="\\file-server\專案\視覺設計專區\林獻棠\公廁標示\4.pn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079" y="4011285"/>
              <a:ext cx="1568731" cy="801592"/>
            </a:xfrm>
            <a:prstGeom prst="rect">
              <a:avLst/>
            </a:prstGeom>
            <a:noFill/>
          </p:spPr>
        </p:pic>
        <p:pic>
          <p:nvPicPr>
            <p:cNvPr id="79" name="Picture 4" descr="\\file-server\專案\視覺設計專區\林獻棠\公廁標示\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1071" y="4947389"/>
              <a:ext cx="1752470" cy="801592"/>
            </a:xfrm>
            <a:prstGeom prst="rect">
              <a:avLst/>
            </a:prstGeom>
            <a:noFill/>
          </p:spPr>
        </p:pic>
        <p:pic>
          <p:nvPicPr>
            <p:cNvPr id="80" name="Picture 7" descr="\\file-server\專案\視覺設計專區\林獻棠\公廁標示\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9063" y="2139077"/>
              <a:ext cx="1754475" cy="8025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文字方塊 80"/>
            <p:cNvSpPr txBox="1"/>
            <p:nvPr/>
          </p:nvSpPr>
          <p:spPr>
            <a:xfrm>
              <a:off x="2219263" y="2096706"/>
              <a:ext cx="2294314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請注意蹲式馬桶的方向，並且蹲在蹲式馬桶上使用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Please be aware of where the squatty potty is facing when squatting.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2161726" y="3128605"/>
              <a:ext cx="23617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用過的衛生紙請丟入馬桶內，請不要丟入垃圾桶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Used toilet paper should go inside the toilet, not trash bin.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3" name="文字方塊 82"/>
            <p:cNvSpPr txBox="1"/>
            <p:nvPr/>
          </p:nvSpPr>
          <p:spPr>
            <a:xfrm>
              <a:off x="2075247" y="3933056"/>
              <a:ext cx="2545783" cy="990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只有馬桶是衛生紙的家，其餘像是面紙、衛生棉、尿布、菸蒂、保險套</a:t>
              </a:r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、毛髮、絲襪、廚餘、抹布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等，都不可以丟入馬桶之中。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 not throw anything other than toilet paper inside the toilet.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2147255" y="5091405"/>
              <a:ext cx="2496753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沖水時按一下按鈕，直到沖乾淨為止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Press the button to flush until it is clean.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88" name="Picture 2" descr="C:\Users\ken.k690915\Desktop\返回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89" name="文字方塊 88"/>
          <p:cNvSpPr txBox="1"/>
          <p:nvPr/>
        </p:nvSpPr>
        <p:spPr>
          <a:xfrm>
            <a:off x="129823" y="245156"/>
            <a:ext cx="8713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公廁須知</a:t>
            </a:r>
          </a:p>
        </p:txBody>
      </p:sp>
      <p:grpSp>
        <p:nvGrpSpPr>
          <p:cNvPr id="114" name="群組 113"/>
          <p:cNvGrpSpPr/>
          <p:nvPr/>
        </p:nvGrpSpPr>
        <p:grpSpPr>
          <a:xfrm>
            <a:off x="4639480" y="1628800"/>
            <a:ext cx="4157465" cy="4176464"/>
            <a:chOff x="4639480" y="1628800"/>
            <a:chExt cx="4157465" cy="4176464"/>
          </a:xfrm>
        </p:grpSpPr>
        <p:grpSp>
          <p:nvGrpSpPr>
            <p:cNvPr id="97" name="群組 96"/>
            <p:cNvGrpSpPr/>
            <p:nvPr/>
          </p:nvGrpSpPr>
          <p:grpSpPr>
            <a:xfrm>
              <a:off x="4644008" y="2026797"/>
              <a:ext cx="1686995" cy="3778467"/>
              <a:chOff x="35496" y="980728"/>
              <a:chExt cx="2376264" cy="4896544"/>
            </a:xfrm>
          </p:grpSpPr>
          <p:sp>
            <p:nvSpPr>
              <p:cNvPr id="98" name="矩形 97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35496" y="3429000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02" name="群組 101"/>
            <p:cNvGrpSpPr/>
            <p:nvPr/>
          </p:nvGrpSpPr>
          <p:grpSpPr>
            <a:xfrm>
              <a:off x="6300192" y="2026797"/>
              <a:ext cx="2429273" cy="3778467"/>
              <a:chOff x="35496" y="980728"/>
              <a:chExt cx="2376264" cy="4896544"/>
            </a:xfrm>
          </p:grpSpPr>
          <p:sp>
            <p:nvSpPr>
              <p:cNvPr id="103" name="矩形 102"/>
              <p:cNvSpPr/>
              <p:nvPr/>
            </p:nvSpPr>
            <p:spPr>
              <a:xfrm>
                <a:off x="35496" y="980728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4" name="矩形 103"/>
              <p:cNvSpPr/>
              <p:nvPr/>
            </p:nvSpPr>
            <p:spPr>
              <a:xfrm>
                <a:off x="35496" y="2204864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5" name="矩形 104"/>
              <p:cNvSpPr/>
              <p:nvPr/>
            </p:nvSpPr>
            <p:spPr>
              <a:xfrm>
                <a:off x="35496" y="3429001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6" name="矩形 105"/>
              <p:cNvSpPr/>
              <p:nvPr/>
            </p:nvSpPr>
            <p:spPr>
              <a:xfrm>
                <a:off x="35496" y="4653136"/>
                <a:ext cx="2376264" cy="1224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53" name="文字方塊 52"/>
            <p:cNvSpPr txBox="1"/>
            <p:nvPr/>
          </p:nvSpPr>
          <p:spPr>
            <a:xfrm>
              <a:off x="4639480" y="1628800"/>
              <a:ext cx="4116268" cy="29218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如廁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習慣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坐式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zh-TW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6310134" y="2114272"/>
              <a:ext cx="236632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itchFamily="34" charset="-120"/>
                  <a:ea typeface="微軟正黑體" pitchFamily="34" charset="-120"/>
                </a:rPr>
                <a:t>請注意馬桶的方向，並且坐在馬桶上使用</a:t>
              </a:r>
              <a:endParaRPr lang="en-US" altLang="zh-TW" sz="1050" b="1" dirty="0" smtClean="0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Please be aware of where the toilet is facing when sitting.</a:t>
              </a:r>
            </a:p>
          </p:txBody>
        </p:sp>
        <p:pic>
          <p:nvPicPr>
            <p:cNvPr id="63" name="Picture 6" descr="\\file-server\專案\視覺設計專區\林獻棠\公廁標示\1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16016" y="2204864"/>
              <a:ext cx="1552036" cy="709912"/>
            </a:xfrm>
            <a:prstGeom prst="rect">
              <a:avLst/>
            </a:prstGeom>
            <a:noFill/>
          </p:spPr>
        </p:pic>
        <p:pic>
          <p:nvPicPr>
            <p:cNvPr id="107" name="Picture 2" descr="\\file-server\專案\視覺設計專區\林獻棠\公廁標示\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3068960"/>
              <a:ext cx="1569303" cy="801592"/>
            </a:xfrm>
            <a:prstGeom prst="rect">
              <a:avLst/>
            </a:prstGeom>
            <a:noFill/>
          </p:spPr>
        </p:pic>
        <p:pic>
          <p:nvPicPr>
            <p:cNvPr id="108" name="Picture 3" descr="\\file-server\專案\視覺設計專區\林獻棠\公廁標示\4.pn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4005064"/>
              <a:ext cx="1568731" cy="801592"/>
            </a:xfrm>
            <a:prstGeom prst="rect">
              <a:avLst/>
            </a:prstGeom>
            <a:noFill/>
          </p:spPr>
        </p:pic>
        <p:pic>
          <p:nvPicPr>
            <p:cNvPr id="109" name="Picture 4" descr="\\file-server\專案\視覺設計專區\林獻棠\公廁標示\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008" y="4941168"/>
              <a:ext cx="1752470" cy="801592"/>
            </a:xfrm>
            <a:prstGeom prst="rect">
              <a:avLst/>
            </a:prstGeom>
            <a:noFill/>
          </p:spPr>
        </p:pic>
        <p:sp>
          <p:nvSpPr>
            <p:cNvPr id="110" name="文字方塊 109"/>
            <p:cNvSpPr txBox="1"/>
            <p:nvPr/>
          </p:nvSpPr>
          <p:spPr>
            <a:xfrm>
              <a:off x="6314663" y="3122384"/>
              <a:ext cx="23617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用過的衛生紙請丟入馬桶內，請不要丟入垃圾桶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Used toilet paper should go inside the toilet, not trash bin.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6228184" y="3933056"/>
              <a:ext cx="2545783" cy="990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只有馬桶是衛生紙的家，其餘像是面紙、衛生棉、尿布、菸蒂、保險套</a:t>
              </a:r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、毛髮、絲襪、廚餘、抹布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等，都不可以丟入馬桶之中。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 not throw anything other than toilet paper inside the toilet.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文字方塊 111"/>
            <p:cNvSpPr txBox="1"/>
            <p:nvPr/>
          </p:nvSpPr>
          <p:spPr>
            <a:xfrm>
              <a:off x="6300192" y="5085184"/>
              <a:ext cx="2496753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沖水時按一下按鈕，直到沖乾淨為止</a:t>
              </a:r>
              <a:r>
                <a:rPr lang="zh-TW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Press the button to flush until it is clean. </a:t>
              </a:r>
              <a:endPara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88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9"/>
          <p:cNvSpPr txBox="1">
            <a:spLocks/>
          </p:cNvSpPr>
          <p:nvPr/>
        </p:nvSpPr>
        <p:spPr>
          <a:xfrm>
            <a:off x="8605584" y="44624"/>
            <a:ext cx="502920" cy="50292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zh-TW"/>
            </a:defPPr>
            <a:lvl1pPr marL="0" algn="ctr" defTabSz="914400" rtl="0" eaLnBrk="1" latinLnBrk="0" hangingPunct="1"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33ADEE-280D-473A-A3D3-B74C744F0185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83568" y="251971"/>
            <a:ext cx="766738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建立良好如廁習慣</a:t>
            </a:r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755576" y="1308616"/>
            <a:ext cx="75608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加值型服務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-339632" y="2132856"/>
            <a:ext cx="8690583" cy="2808312"/>
            <a:chOff x="-339632" y="2132856"/>
            <a:chExt cx="8690583" cy="2808312"/>
          </a:xfrm>
        </p:grpSpPr>
        <p:sp>
          <p:nvSpPr>
            <p:cNvPr id="12" name="矩形 11"/>
            <p:cNvSpPr/>
            <p:nvPr/>
          </p:nvSpPr>
          <p:spPr>
            <a:xfrm>
              <a:off x="740488" y="2132856"/>
              <a:ext cx="2952328" cy="2808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3764824" y="2132856"/>
              <a:ext cx="4536504" cy="2808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敦</a:t>
              </a:r>
              <a:endParaRPr lang="zh-TW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764824" y="2204864"/>
              <a:ext cx="4586127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7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請使用消毒液來擦拭馬桶坐墊</a:t>
              </a:r>
              <a:endParaRPr lang="en-US" altLang="zh-TW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 the alcohol sanitizer to wipe toilet seat.</a:t>
              </a:r>
              <a:endParaRPr lang="en-US" altLang="zh-TW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zh-TW" altLang="en-US" sz="17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5" name="Picture 2" descr="\\file-server\專案\視覺設計專區\林獻棠\公廁標示\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39632" y="2267391"/>
              <a:ext cx="5112568" cy="25392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186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971600" y="1556792"/>
            <a:ext cx="295232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71600" y="2996952"/>
            <a:ext cx="295232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71600" y="4437112"/>
            <a:ext cx="295232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916356" y="1556792"/>
            <a:ext cx="42560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敦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3919736" y="2996952"/>
            <a:ext cx="424847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919736" y="4437112"/>
            <a:ext cx="424847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3995936" y="1628800"/>
            <a:ext cx="2508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男廁與女廁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MAN RESTROOM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WOMAN RESTROOM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995937" y="307128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親子廁所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FAMILY RESTROOM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995936" y="4438853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無障礙廁所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ACESSIBLE TOILET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\\file-server\專案\視覺設計專區\林獻棠\公廁標示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1562738" cy="1411200"/>
          </a:xfrm>
          <a:prstGeom prst="rect">
            <a:avLst/>
          </a:prstGeom>
          <a:noFill/>
        </p:spPr>
      </p:pic>
      <p:pic>
        <p:nvPicPr>
          <p:cNvPr id="4099" name="Picture 3" descr="\\file-server\專案\視覺設計專區\林獻棠\公廁標示\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96952"/>
            <a:ext cx="1562738" cy="1411200"/>
          </a:xfrm>
          <a:prstGeom prst="rect">
            <a:avLst/>
          </a:prstGeom>
          <a:noFill/>
        </p:spPr>
      </p:pic>
      <p:pic>
        <p:nvPicPr>
          <p:cNvPr id="4100" name="Picture 4" descr="\\file-server\專案\視覺設計專區\林獻棠\公廁標示\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437112"/>
            <a:ext cx="1562738" cy="1411200"/>
          </a:xfrm>
          <a:prstGeom prst="rect">
            <a:avLst/>
          </a:prstGeom>
          <a:noFill/>
        </p:spPr>
      </p:pic>
      <p:sp>
        <p:nvSpPr>
          <p:cNvPr id="17" name="文字方塊 16"/>
          <p:cNvSpPr txBox="1"/>
          <p:nvPr/>
        </p:nvSpPr>
        <p:spPr>
          <a:xfrm>
            <a:off x="971600" y="547544"/>
            <a:ext cx="719660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設立明顯廁所標示</a:t>
            </a:r>
          </a:p>
        </p:txBody>
      </p:sp>
      <p:pic>
        <p:nvPicPr>
          <p:cNvPr id="20" name="Picture 2" descr="C:\Users\ken.k690915\Desktop\返回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84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716016" y="5877272"/>
            <a:ext cx="43559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讓民眾了解什麼能丟馬桶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什麼不能丟馬桶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Picture 2" descr="\\file-server\專案\視覺設計專區\林獻棠\公廁衛生紙沖馬桶宣導圖\海報\海報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17"/>
            <a:ext cx="2664294" cy="3744399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72008" y="5840770"/>
            <a:ext cx="43559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採取簡潔易懂的方式告訴使用者，請將衛生紙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丟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入馬桶。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39517" y="984725"/>
            <a:ext cx="16209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廁間標示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810319" y="980563"/>
            <a:ext cx="377539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廁所外側張貼宣導海報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102006" y="3284984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84.7cm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88224" y="5435932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60cm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8172400" y="162880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8172400" y="5373216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8388424" y="1628800"/>
            <a:ext cx="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8388424" y="3573016"/>
            <a:ext cx="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rot="5400000">
            <a:off x="5292080" y="558924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rot="5400000">
            <a:off x="7956375" y="558924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5508104" y="5589240"/>
            <a:ext cx="936104" cy="5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rot="10800000" flipH="1" flipV="1">
            <a:off x="7236296" y="5589240"/>
            <a:ext cx="936104" cy="5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989722" y="4715852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9cm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直線接點 21"/>
          <p:cNvCxnSpPr/>
          <p:nvPr/>
        </p:nvCxnSpPr>
        <p:spPr>
          <a:xfrm rot="5400000">
            <a:off x="971600" y="486916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rot="5400000">
            <a:off x="3059832" y="486916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21" idx="1"/>
          </p:cNvCxnSpPr>
          <p:nvPr/>
        </p:nvCxnSpPr>
        <p:spPr>
          <a:xfrm flipH="1" flipV="1">
            <a:off x="1187624" y="4869161"/>
            <a:ext cx="802098" cy="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203848" y="198884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3203848" y="4725144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3419872" y="19888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2483768" y="4869160"/>
            <a:ext cx="802098" cy="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3202766" y="3212976"/>
            <a:ext cx="577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11cm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>
            <a:off x="3419872" y="37890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967466" y="126367"/>
            <a:ext cx="748883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妥適張貼公廁文宣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88424" y="44624"/>
            <a:ext cx="720080" cy="50292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fld id="{1D33ADEE-280D-473A-A3D3-B74C744F0185}" type="slidenum">
              <a:rPr lang="zh-TW" altLang="en-US" smtClean="0">
                <a:solidFill>
                  <a:schemeClr val="tx1"/>
                </a:solidFill>
              </a:rPr>
              <a:pPr/>
              <a:t>15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3" name="Picture 2" descr="C:\Users\ken.k690915\Desktop\返回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8444" y="510847"/>
            <a:ext cx="504056" cy="504056"/>
          </a:xfrm>
          <a:prstGeom prst="rect">
            <a:avLst/>
          </a:prstGeom>
          <a:noFill/>
        </p:spPr>
      </p:pic>
      <p:pic>
        <p:nvPicPr>
          <p:cNvPr id="34" name="Picture 2" descr="\\file-server\專案\視覺設計專區\林獻棠\公廁衛生紙沖馬桶宣導圖\style_02_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000689"/>
            <a:ext cx="2085912" cy="2724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3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716016" y="1988840"/>
            <a:ext cx="4351784" cy="2952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51520" y="1988840"/>
            <a:ext cx="41764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098" y="2784604"/>
            <a:ext cx="1349268" cy="13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51520" y="1274837"/>
            <a:ext cx="172354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公廁電子書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528" y="2780928"/>
            <a:ext cx="13906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5111552" y="242088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iOS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823520" y="1274837"/>
            <a:ext cx="199766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公廁搜尋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7816" y="2780928"/>
            <a:ext cx="1346246" cy="13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字方塊 11"/>
          <p:cNvSpPr txBox="1"/>
          <p:nvPr/>
        </p:nvSpPr>
        <p:spPr>
          <a:xfrm>
            <a:off x="7400057" y="2420888"/>
            <a:ext cx="152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716016" y="5157192"/>
            <a:ext cx="439248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出門在外臨時找不到廁所時，可即時搜尋附近公廁，並可於使用後進行評價及留言，協助提升公廁品質。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51520" y="5157192"/>
            <a:ext cx="41764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可透過手機掃描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QR CODE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或連結該網址，下載公廁設施及特色公廁影片介紹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55576" y="243384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https://goo.gl/L9PWq8</a:t>
            </a:r>
            <a:endParaRPr lang="zh-TW" altLang="en-US" u="sng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51520" y="273983"/>
            <a:ext cx="83884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善用公廁電子資訊</a:t>
            </a:r>
          </a:p>
        </p:txBody>
      </p:sp>
      <p:pic>
        <p:nvPicPr>
          <p:cNvPr id="21" name="Picture 2" descr="C:\Users\ken.k690915\Desktop\返回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92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300192" y="5229200"/>
            <a:ext cx="2592288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Screenshot_2016-09-07-14-54-0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4488" y="1372979"/>
            <a:ext cx="2520000" cy="32081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6" name="AutoShape 7"/>
          <p:cNvSpPr>
            <a:spLocks noChangeArrowheads="1"/>
          </p:cNvSpPr>
          <p:nvPr/>
        </p:nvSpPr>
        <p:spPr bwMode="gray">
          <a:xfrm>
            <a:off x="6012160" y="4509120"/>
            <a:ext cx="809930" cy="74707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6161"/>
              </a:gs>
              <a:gs pos="100000">
                <a:srgbClr val="FF6161">
                  <a:gamma/>
                  <a:shade val="69804"/>
                  <a:invGamma/>
                </a:srgb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fld id="{1D33ADEE-280D-473A-A3D3-B74C744F0185}" type="slidenum">
              <a:rPr lang="zh-TW" altLang="en-US" smtClean="0">
                <a:solidFill>
                  <a:schemeClr val="tx1"/>
                </a:solidFill>
              </a:rPr>
              <a:pPr/>
              <a:t>17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1520" y="135286"/>
            <a:ext cx="83884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善用公廁電子資訊</a:t>
            </a:r>
          </a:p>
        </p:txBody>
      </p:sp>
      <p:pic>
        <p:nvPicPr>
          <p:cNvPr id="8" name="圖片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2520280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圖片 9" descr="Screenshot_2016-09-07-14-53-52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8144" y="1413990"/>
            <a:ext cx="2520000" cy="3239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圓角矩形 10"/>
          <p:cNvSpPr/>
          <p:nvPr/>
        </p:nvSpPr>
        <p:spPr>
          <a:xfrm>
            <a:off x="251520" y="5229200"/>
            <a:ext cx="2592288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0" y="4653136"/>
            <a:ext cx="5601982" cy="762647"/>
            <a:chOff x="1302624" y="4014577"/>
            <a:chExt cx="7489948" cy="1170131"/>
          </a:xfrm>
        </p:grpSpPr>
        <p:grpSp>
          <p:nvGrpSpPr>
            <p:cNvPr id="13" name="群組 19"/>
            <p:cNvGrpSpPr/>
            <p:nvPr/>
          </p:nvGrpSpPr>
          <p:grpSpPr>
            <a:xfrm>
              <a:off x="1302624" y="4014577"/>
              <a:ext cx="1109136" cy="1170131"/>
              <a:chOff x="3763963" y="4418013"/>
              <a:chExt cx="1362075" cy="1350962"/>
            </a:xfrm>
          </p:grpSpPr>
          <p:grpSp>
            <p:nvGrpSpPr>
              <p:cNvPr id="16" name="Group 12"/>
              <p:cNvGrpSpPr>
                <a:grpSpLocks/>
              </p:cNvGrpSpPr>
              <p:nvPr/>
            </p:nvGrpSpPr>
            <p:grpSpPr bwMode="auto">
              <a:xfrm>
                <a:off x="3763963" y="4418013"/>
                <a:ext cx="1362075" cy="1350962"/>
                <a:chOff x="4320" y="1152"/>
                <a:chExt cx="414" cy="402"/>
              </a:xfrm>
            </p:grpSpPr>
            <p:sp>
              <p:nvSpPr>
                <p:cNvPr id="18" name="AutoShape 13"/>
                <p:cNvSpPr>
                  <a:spLocks noChangeArrowheads="1"/>
                </p:cNvSpPr>
                <p:nvPr/>
              </p:nvSpPr>
              <p:spPr bwMode="gray">
                <a:xfrm>
                  <a:off x="4320" y="1152"/>
                  <a:ext cx="414" cy="402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A8D02A"/>
                    </a:gs>
                    <a:gs pos="100000">
                      <a:srgbClr val="A8D02A">
                        <a:gamma/>
                        <a:shade val="69804"/>
                        <a:invGamma/>
                      </a:srgbClr>
                    </a:gs>
                  </a:gsLst>
                  <a:lin ang="5400000" scaled="1"/>
                </a:gradFill>
                <a:ln w="25400">
                  <a:solidFill>
                    <a:srgbClr val="FEFEFE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9" name="Freeform 14"/>
                <p:cNvSpPr>
                  <a:spLocks/>
                </p:cNvSpPr>
                <p:nvPr/>
              </p:nvSpPr>
              <p:spPr bwMode="gray">
                <a:xfrm>
                  <a:off x="4346" y="1178"/>
                  <a:ext cx="206" cy="201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8D02A">
                        <a:gamma/>
                        <a:tint val="48627"/>
                        <a:invGamma/>
                      </a:srgbClr>
                    </a:gs>
                    <a:gs pos="50000">
                      <a:srgbClr val="A8D02A">
                        <a:alpha val="0"/>
                      </a:srgbClr>
                    </a:gs>
                    <a:gs pos="100000">
                      <a:srgbClr val="A8D02A">
                        <a:gamma/>
                        <a:tint val="48627"/>
                        <a:invGamma/>
                      </a:srgb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17" name="Rectangle 23"/>
              <p:cNvSpPr>
                <a:spLocks noChangeArrowheads="1"/>
              </p:cNvSpPr>
              <p:nvPr/>
            </p:nvSpPr>
            <p:spPr bwMode="white">
              <a:xfrm>
                <a:off x="4037654" y="4504823"/>
                <a:ext cx="793727" cy="898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3600" b="1" dirty="0">
                    <a:solidFill>
                      <a:srgbClr val="FEFEFE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壹</a:t>
                </a:r>
                <a:endParaRPr lang="en-US" altLang="zh-CN" sz="36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4" name="Rectangle 3"/>
            <p:cNvSpPr>
              <a:spLocks noChangeArrowheads="1"/>
            </p:cNvSpPr>
            <p:nvPr/>
          </p:nvSpPr>
          <p:spPr bwMode="gray">
            <a:xfrm flipH="1">
              <a:off x="2339751" y="4059643"/>
              <a:ext cx="2765093" cy="1080000"/>
            </a:xfrm>
            <a:prstGeom prst="rect">
              <a:avLst/>
            </a:prstGeom>
            <a:gradFill rotWithShape="1">
              <a:gsLst>
                <a:gs pos="0">
                  <a:srgbClr val="A8D02A">
                    <a:gamma/>
                    <a:tint val="0"/>
                    <a:invGamma/>
                    <a:alpha val="0"/>
                  </a:srgbClr>
                </a:gs>
                <a:gs pos="100000">
                  <a:srgbClr val="A8D02A">
                    <a:alpha val="5000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2887915" y="4245698"/>
              <a:ext cx="5904657" cy="708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400" b="1" kern="0" dirty="0" smtClean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查詢方式</a:t>
              </a:r>
            </a:p>
          </p:txBody>
        </p:sp>
      </p:grpSp>
      <p:sp>
        <p:nvSpPr>
          <p:cNvPr id="20" name="圓角矩形 19"/>
          <p:cNvSpPr/>
          <p:nvPr/>
        </p:nvSpPr>
        <p:spPr>
          <a:xfrm>
            <a:off x="3347864" y="5229200"/>
            <a:ext cx="2592288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2989786" y="4645645"/>
            <a:ext cx="5562562" cy="721821"/>
            <a:chOff x="1302624" y="2569661"/>
            <a:chExt cx="7534336" cy="1145381"/>
          </a:xfrm>
        </p:grpSpPr>
        <p:grpSp>
          <p:nvGrpSpPr>
            <p:cNvPr id="22" name="群組 28"/>
            <p:cNvGrpSpPr/>
            <p:nvPr/>
          </p:nvGrpSpPr>
          <p:grpSpPr>
            <a:xfrm>
              <a:off x="1302624" y="2569661"/>
              <a:ext cx="1109136" cy="1145381"/>
              <a:chOff x="5135563" y="3074988"/>
              <a:chExt cx="1362075" cy="1322387"/>
            </a:xfrm>
          </p:grpSpPr>
          <p:grpSp>
            <p:nvGrpSpPr>
              <p:cNvPr id="25" name="Group 9"/>
              <p:cNvGrpSpPr>
                <a:grpSpLocks/>
              </p:cNvGrpSpPr>
              <p:nvPr/>
            </p:nvGrpSpPr>
            <p:grpSpPr bwMode="auto">
              <a:xfrm>
                <a:off x="5135563" y="3074988"/>
                <a:ext cx="1362075" cy="1322387"/>
                <a:chOff x="4320" y="1152"/>
                <a:chExt cx="414" cy="402"/>
              </a:xfrm>
            </p:grpSpPr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gray">
                <a:xfrm>
                  <a:off x="4320" y="1152"/>
                  <a:ext cx="414" cy="402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FFC319"/>
                    </a:gs>
                    <a:gs pos="100000">
                      <a:srgbClr val="FFC319">
                        <a:gamma/>
                        <a:shade val="69804"/>
                        <a:invGamma/>
                      </a:srgbClr>
                    </a:gs>
                  </a:gsLst>
                  <a:lin ang="5400000" scaled="1"/>
                </a:gradFill>
                <a:ln w="25400">
                  <a:solidFill>
                    <a:srgbClr val="FEFEFE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8" name="Freeform 11"/>
                <p:cNvSpPr>
                  <a:spLocks/>
                </p:cNvSpPr>
                <p:nvPr/>
              </p:nvSpPr>
              <p:spPr bwMode="gray">
                <a:xfrm>
                  <a:off x="4346" y="1178"/>
                  <a:ext cx="206" cy="201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319">
                        <a:gamma/>
                        <a:tint val="48627"/>
                        <a:invGamma/>
                      </a:srgbClr>
                    </a:gs>
                    <a:gs pos="50000">
                      <a:srgbClr val="FFC319">
                        <a:alpha val="0"/>
                      </a:srgbClr>
                    </a:gs>
                    <a:gs pos="100000">
                      <a:srgbClr val="FFC319">
                        <a:gamma/>
                        <a:tint val="48627"/>
                        <a:invGamma/>
                      </a:srgb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26" name="Rectangle 24"/>
              <p:cNvSpPr>
                <a:spLocks noChangeArrowheads="1"/>
              </p:cNvSpPr>
              <p:nvPr/>
            </p:nvSpPr>
            <p:spPr bwMode="white">
              <a:xfrm>
                <a:off x="5394779" y="3139313"/>
                <a:ext cx="815784" cy="879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3600" b="1" dirty="0" smtClean="0">
                    <a:solidFill>
                      <a:srgbClr val="FEFEFE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貳</a:t>
                </a:r>
                <a:endParaRPr lang="en-US" altLang="zh-CN" sz="36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3" name="Rectangle 4"/>
            <p:cNvSpPr>
              <a:spLocks noChangeArrowheads="1"/>
            </p:cNvSpPr>
            <p:nvPr/>
          </p:nvSpPr>
          <p:spPr bwMode="gray">
            <a:xfrm>
              <a:off x="2339753" y="2602352"/>
              <a:ext cx="2961718" cy="1080000"/>
            </a:xfrm>
            <a:prstGeom prst="rect">
              <a:avLst/>
            </a:prstGeom>
            <a:gradFill rotWithShape="1">
              <a:gsLst>
                <a:gs pos="0">
                  <a:srgbClr val="FFC319">
                    <a:alpha val="50000"/>
                  </a:srgbClr>
                </a:gs>
                <a:gs pos="100000">
                  <a:srgbClr val="FFC319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887915" y="2839121"/>
              <a:ext cx="5949045" cy="732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400" b="1" kern="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顯示清單</a:t>
              </a:r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467544" y="587727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提供三種查詢方式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635896" y="57332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依據查詢條件顯示公廁所在位置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51520" y="951111"/>
            <a:ext cx="322876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公廁搜尋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使用方式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51520" y="6525344"/>
            <a:ext cx="4330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系統操作問題電話：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02-66309988@125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516216" y="5469031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點選所需前往公廁，透過導航或查看街景功能，抵達所需前往公廁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7182130" y="4831463"/>
            <a:ext cx="57343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b="1" kern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導航</a:t>
            </a: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white">
          <a:xfrm>
            <a:off x="6122325" y="4551548"/>
            <a:ext cx="540681" cy="50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6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endParaRPr lang="en-US" altLang="zh-CN" sz="3600" b="1" dirty="0">
              <a:solidFill>
                <a:srgbClr val="FEFEF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" name="Picture 2" descr="C:\Users\ken.k690915\Desktop\返回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13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2047488"/>
            <a:ext cx="8568952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利用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5S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方式與清掃學習運動的結合，希望能進一步強化國人的如廁素養及文化，以教育及實做兩者並重之精神，深化至每一位使用者（民眾）及管理者（管理維護單位）的內心，培養感恩及惜福的觀念，認同公廁清潔維護工作人人有責，並養成日常生活習慣，創造優質潔淨的環境品質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17096" y="285934"/>
            <a:ext cx="857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如廁文化養成</a:t>
            </a:r>
          </a:p>
        </p:txBody>
      </p:sp>
      <p:pic>
        <p:nvPicPr>
          <p:cNvPr id="9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283548" y="1208678"/>
            <a:ext cx="86084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以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5S</a:t>
            </a:r>
            <a:r>
              <a:rPr lang="zh-TW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方式推動清掃學習運動提升如廁素養及文化</a:t>
            </a:r>
            <a:endParaRPr lang="zh-TW" altLang="en-US" sz="28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30603"/>
              </p:ext>
            </p:extLst>
          </p:nvPr>
        </p:nvGraphicFramePr>
        <p:xfrm>
          <a:off x="384581" y="1052810"/>
          <a:ext cx="8136904" cy="522577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99169"/>
                <a:gridCol w="1641056"/>
                <a:gridCol w="5196679"/>
              </a:tblGrid>
              <a:tr h="437094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5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5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環境場所現象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執行方式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612977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 理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物品分類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廁所內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的設備、物資、產品等物品區分要與不要的。</a:t>
                      </a:r>
                    </a:p>
                    <a:p>
                      <a:pPr lvl="0">
                        <a:buFont typeface="Wingdings" pitchFamily="2" charset="2"/>
                        <a:buChar char="l"/>
                      </a:pPr>
                      <a:r>
                        <a:rPr lang="en-US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對要的物品進行井井有條的分類管理。</a:t>
                      </a:r>
                    </a:p>
                    <a:p>
                      <a:pPr marL="266700" lvl="1" indent="-266700">
                        <a:buFont typeface="Wingdings" pitchFamily="2" charset="2"/>
                        <a:buChar char="l"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對不要的物品又區分有用的和無用的物品。</a:t>
                      </a:r>
                    </a:p>
                    <a:p>
                      <a:pPr marL="361950" lvl="2" indent="-95250">
                        <a:buFont typeface="Arial" pitchFamily="34" charset="0"/>
                        <a:buChar char="•"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有用的物品轉移到現場之外，進行有關處理。</a:t>
                      </a:r>
                    </a:p>
                    <a:p>
                      <a:pPr marL="361950" indent="-95250">
                        <a:buFont typeface="Arial" pitchFamily="34" charset="0"/>
                        <a:buChar char="•"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無用的物品堅決清除。</a:t>
                      </a:r>
                      <a:endParaRPr lang="zh-TW" sz="2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336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 頓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定位管理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各個物品應有明確的標示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需要的物品要能很快的拿到，不需要尋找，用後放回原處。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760336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 掃</a:t>
                      </a:r>
                      <a:endParaRPr lang="zh-TW" sz="18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定期摒掃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美化環境，使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廁所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乾淨整齊，形成明亮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且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賞心悅目的現場環境，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亦可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方便檢查出是否發生問題。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499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 潔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隨時保潔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維持上述清掃的效果，做到持續保潔。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760336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 養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教育訓練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透過如廁文化的推廣，讓國人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養成良好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如廁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習慣。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84581" y="285934"/>
            <a:ext cx="807585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推動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5S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運動</a:t>
            </a:r>
          </a:p>
        </p:txBody>
      </p:sp>
      <p:pic>
        <p:nvPicPr>
          <p:cNvPr id="8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89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5476" y="72048"/>
            <a:ext cx="7520940" cy="548640"/>
          </a:xfrm>
        </p:spPr>
        <p:txBody>
          <a:bodyPr/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4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綱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35466" y="535795"/>
            <a:ext cx="8640960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壹、緣起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果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P.5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未來展望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P.5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P.6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</a:t>
            </a: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貳、如廁衛生紙丟馬桶必要性說明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衛生紙丟馬桶的好處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P.8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衛生紙改丟垃圾桶的壞處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P.9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衛生紙丟馬桶的管理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P.10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</a:t>
            </a:r>
            <a:r>
              <a:rPr lang="zh-TW" altLang="zh-TW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如廁文化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公廁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P.12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建立良好如廁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習慣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P.12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設立明顯廁所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標示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P.14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妥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適張貼公廁文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sldjump"/>
              </a:rPr>
              <a:t>P.15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善用公廁電子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0" action="ppaction://hlinksldjump"/>
              </a:rPr>
              <a:t>P.16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66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6138416" y="5085184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3110640" y="5085184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107504" y="5085184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138416" y="3212976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3114080" y="3212976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4572000" y="326988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透過清掃自我要求每個細節都要刷清乾淨，這就是凡事澈底的精神。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7504" y="3212976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120656" y="1340768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C:\Users\ken.k690915\Desktop\1050116世雄交辦事項\環保心生活\7.環境為本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984" y="5517232"/>
            <a:ext cx="1443600" cy="997200"/>
          </a:xfrm>
          <a:prstGeom prst="rect">
            <a:avLst/>
          </a:prstGeom>
          <a:noFill/>
        </p:spPr>
      </p:pic>
      <p:pic>
        <p:nvPicPr>
          <p:cNvPr id="1028" name="Picture 4" descr="C:\Users\ken.k690915\Desktop\1050116世雄交辦事項\環保心生活\2.謙卑學習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1443600" cy="997200"/>
          </a:xfrm>
          <a:prstGeom prst="rect">
            <a:avLst/>
          </a:prstGeom>
          <a:noFill/>
        </p:spPr>
      </p:pic>
      <p:pic>
        <p:nvPicPr>
          <p:cNvPr id="1029" name="Picture 5" descr="C:\Users\ken.k690915\Desktop\1050116世雄交辦事項\環保心生活\3.凡事徹底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2648" y="3660125"/>
            <a:ext cx="1443600" cy="997200"/>
          </a:xfrm>
          <a:prstGeom prst="rect">
            <a:avLst/>
          </a:prstGeom>
          <a:noFill/>
        </p:spPr>
      </p:pic>
      <p:pic>
        <p:nvPicPr>
          <p:cNvPr id="1030" name="Picture 6" descr="C:\Users\ken.k690915\Desktop\1050116世雄交辦事項\環保心生活\4.磨練心志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984" y="3660125"/>
            <a:ext cx="1443600" cy="997200"/>
          </a:xfrm>
          <a:prstGeom prst="rect">
            <a:avLst/>
          </a:prstGeom>
          <a:noFill/>
        </p:spPr>
      </p:pic>
      <p:pic>
        <p:nvPicPr>
          <p:cNvPr id="1032" name="Picture 8" descr="C:\Users\ken.k690915\Desktop\1050116世雄交辦事項\環保心生活\6.體恤辛勞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2648" y="5517232"/>
            <a:ext cx="1443600" cy="997200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 flipH="1">
            <a:off x="251520" y="1052736"/>
            <a:ext cx="5616624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4500"/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推廣國人對環境清潔工作認知及清潔工具的正確使用方式，並落實在日常生活中，培養環境清潔的觀念，透過清掃學習過程</a:t>
            </a:r>
            <a:r>
              <a:rPr lang="zh-TW" altLang="zh-TW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「放下身段」、「謙卑學習」、「凡事徹底」、「磨練心志」、「感恩惜福」、「體恤辛勞」、「環境為本」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的體驗，學習愛護我們賴以維生的生活環境，落實「環保心生活」運動，讓環境教育向下紮根，達到優質健康安全的生活環境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208038" y="1340768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1.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放下身段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9512" y="3228077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2.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謙卑學習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182648" y="3228077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3.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凡事澈底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206984" y="3218785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4.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磨練心志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79512" y="5094476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5.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感恩惜福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182648" y="5094476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6.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體恤辛勞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206984" y="5085184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7.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環境為本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578576" y="1397675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>
                <a:latin typeface="微軟正黑體" pitchFamily="34" charset="-120"/>
                <a:ea typeface="微軟正黑體" pitchFamily="34" charset="-120"/>
              </a:rPr>
              <a:t>學習如何放下身段，未來面對人生困境時，必能身段放軟、適時低頭者，更可以豁達面對。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565424" y="326988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學習成長最重要的條件就是要「謙虛」，彎腰清掃是達到謙虛的最佳捷徑。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596336" y="326988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藉由刷洗馬桶污垢的過程中，磨練自己，澈底做好清潔，這就是磨練心志的意義。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565424" y="5157192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只要懂得感恩與惜福，自然會心存感謝並珍惜目前已擁有的資源而不浪費。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568560" y="5157192"/>
            <a:ext cx="14401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使用公廁時懂得發揮公德心，注意如廁禮儀，維護公共環境乾淨，讓下一位使用者有潔淨的使用環境。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7596336" y="5157192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透過清掃環境的過程，更能讓我們體認到「以環境為本」精神的重要。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33" name="Picture 9" descr="C:\Users\ken.k690915\Desktop\1050116世雄交辦事項\環保心生活\6b1183e77cd089f084c1a63b080ea28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9882" y="1744191"/>
            <a:ext cx="1443600" cy="10827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8" cstate="print"/>
          <a:srcRect l="9713" t="6701" r="22469" b="8549"/>
          <a:stretch>
            <a:fillRect/>
          </a:stretch>
        </p:blipFill>
        <p:spPr bwMode="auto">
          <a:xfrm>
            <a:off x="179512" y="5517232"/>
            <a:ext cx="1443600" cy="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文字方塊 37"/>
          <p:cNvSpPr txBox="1"/>
          <p:nvPr/>
        </p:nvSpPr>
        <p:spPr>
          <a:xfrm>
            <a:off x="251520" y="260356"/>
            <a:ext cx="849694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落實環保心生活</a:t>
            </a:r>
          </a:p>
        </p:txBody>
      </p:sp>
      <p:pic>
        <p:nvPicPr>
          <p:cNvPr id="39" name="Picture 2" descr="C:\Users\ken.k690915\Desktop\返回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50" name="投影片編號版面配置區 49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86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5496" y="2564904"/>
            <a:ext cx="9108504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肆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、常見問題</a:t>
            </a:r>
            <a:endParaRPr lang="zh-TW" altLang="en-US" sz="6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84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37981"/>
              </p:ext>
            </p:extLst>
          </p:nvPr>
        </p:nvGraphicFramePr>
        <p:xfrm>
          <a:off x="251520" y="1268760"/>
          <a:ext cx="8640960" cy="4756512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女性衛生用品要丟哪裡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女性廁所仍會設置較小的垃圾桶，供女性需求使用。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631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廁間如不提供垃圾桶，是否會增加清潔人員負擔？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：衛生紙丟垃圾桶才需要請清潔人員定時清理，比較容易加重清潔人員之負擔，反之宣導衛生紙丟馬桶的觀念，並在廁所外設置垃圾桶，避免非衛生紙以外的廢棄物被隨意丟棄，反而可以減少清潔人員之負擔。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如果廁間衛生紙已用罄，身上只有面紙該怎麼辦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zh-TW" sz="18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：請於公廁外設置袖珍包衛生紙販售機，提供民眾自行購買使用。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如果大家沒概念，還是會將面紙丟進馬桶，造成堵塞如何處理？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：本署加強宣導衛生紙丟入馬桶的觀念，教育民眾正確如廁觀念。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(1/3)</a:t>
            </a:r>
          </a:p>
        </p:txBody>
      </p:sp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86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553394"/>
              </p:ext>
            </p:extLst>
          </p:nvPr>
        </p:nvGraphicFramePr>
        <p:xfrm>
          <a:off x="251520" y="1268760"/>
          <a:ext cx="8640960" cy="50495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5.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濕紙巾應該丟去哪裡？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答：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現在市售濕紙巾為不可分散，如丟入馬桶恐會造成阻塞，不應將濕紙巾作為如廁之用。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6.</a:t>
                      </a:r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公廁管理維護單位如何推動衛生紙丟馬桶政策？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衛生紙丟馬桶建議作法如下：</a:t>
                      </a:r>
                      <a:endParaRPr lang="en-US" altLang="zh-TW" sz="1800" b="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張貼「衛生紙請丟馬桶」提醒標語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廁間提供衛生紙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女廁間垃圾桶為加蓋垃圾桶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男廁間不提供垃圾桶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男廁公共區域備有垃圾桶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公廁周圍</a:t>
                      </a: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公尺販賣機全面改販賣衛生紙</a:t>
                      </a:r>
                      <a:endParaRPr lang="zh-TW" altLang="zh-TW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提供優質及衛生舒適之如廁空間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為何廁間要提供衛生紙？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：提供民眾友善如廁空間。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(2/3)</a:t>
            </a:r>
          </a:p>
        </p:txBody>
      </p:sp>
      <p:pic>
        <p:nvPicPr>
          <p:cNvPr id="8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92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374780"/>
              </p:ext>
            </p:extLst>
          </p:nvPr>
        </p:nvGraphicFramePr>
        <p:xfrm>
          <a:off x="251520" y="1052736"/>
          <a:ext cx="8640960" cy="478536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為何女廁要放垃圾桶，而男廁間不放？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女性廁所仍會設置較小的垃圾桶，提供女性放置生理用品，而男廁就無此需求，因此男廁間應移除垃圾桶，也提醒民眾把如廁後衛生紙丟入馬桶沖掉，另為考量不同使用者丟棄其他廢棄物之需求，可於男廁公共區域放置大型垃圾桶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為何公廁周圍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公尺內只販賣衛生紙？</a:t>
                      </a:r>
                      <a:endParaRPr lang="zh-TW" altLang="zh-TW" sz="18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：為避免民眾於公廁周圍購買到其他不屬於衛生紙之其他用紙（如面紙或濕紙巾），以利維護公廁環境衛生。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10.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何廁所內的垃圾桶一定要加蓋？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：廁所內的垃圾桶加蓋的目的為有效降低臭味逸散及蚊蠅孳生，因此建議公廁內垃圾桶應加蓋，以維護環境衛生品質。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推廣衛生紙丟馬桶後，是否會增加污泥量？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每人</a:t>
                      </a:r>
                      <a:r>
                        <a:rPr lang="zh-TW" altLang="en-US" sz="1800" kern="120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每次糞便乾基平均約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32-35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克，每張衛生紙約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0.3-0.5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克，以每次使用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2-5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抽計算，衛生紙佔糞便之重量比約為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3.4%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至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14.3%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，所佔比例不高，因此在污水下水道轉化成污泥量比例低。</a:t>
                      </a:r>
                      <a:endParaRPr lang="zh-TW" altLang="en-US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(3/3)</a:t>
            </a:r>
          </a:p>
        </p:txBody>
      </p:sp>
      <p:pic>
        <p:nvPicPr>
          <p:cNvPr id="6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4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91647"/>
              </p:ext>
            </p:extLst>
          </p:nvPr>
        </p:nvGraphicFramePr>
        <p:xfrm>
          <a:off x="251520" y="1052734"/>
          <a:ext cx="8640960" cy="5544618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548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環保署為甚麼要推動衛生紙丟馬桶政策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484473">
                <a:tc>
                  <a:txBody>
                    <a:bodyPr/>
                    <a:lstStyle/>
                    <a:p>
                      <a:pPr marL="447675" indent="-447675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我們看先進國家，如歐美、日本等，很多年前就已經將如廁後的衛生紙直接丟到馬桶沖掉，這樣的作法可以減少很多環境衛生的問題，包含：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(1) 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減少蚊蠅孳生；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(2) 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減少細菌或傳染病傳播（霍亂、傷寒、痢疾、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肝、寄生蟲疾病）；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(3)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減少廁所異味。相對提升維護使用者與清潔人員衛生安全，以提升如廁環境品質，使用者也會感覺到比較舒適。</a:t>
                      </a:r>
                      <a:endParaRPr lang="zh-TW" altLang="en-US" sz="17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8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衛生紙真的可以丟入馬桶嗎，會不會阻塞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930565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衛生紙具有可分散性，纖維為短纖維，所以遇水較易快速分散，並不會阻塞馬桶。況且衛生紙的纖維長度約為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0.4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公分以下，而人類糞便中平均纖維長度約為數公分之長，故投入衛生紙於馬桶之中，亦不會造成馬桶阻塞。</a:t>
                      </a:r>
                      <a:endParaRPr lang="zh-TW" altLang="en-US" sz="17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83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面紙是否能丟馬桶？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484473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與面紙最大的不同，就是面紙有添加「濕強劑」及「長纖維」。原因是面紙主要是用來清潔臉部的汙垢與油脂，因此使用較多的高級長纖材料來加強紙力與柔軟度，並且添加濕強配方，使分子間構造強韌，讓面紙在擦汗、擦水時仍不易破爛。建議大家釐清這兩種紙的用途。也提醒民眾上廁不要使用面紙，因面紙遇水較不易</a:t>
                      </a:r>
                      <a:r>
                        <a:rPr lang="zh-TW" altLang="en-US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解，如將面紙丟進馬桶，將容易造成阻塞。</a:t>
                      </a:r>
                      <a:endParaRPr lang="zh-TW" altLang="en-US" sz="17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(1/5)</a:t>
            </a:r>
          </a:p>
        </p:txBody>
      </p:sp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51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23433"/>
              </p:ext>
            </p:extLst>
          </p:nvPr>
        </p:nvGraphicFramePr>
        <p:xfrm>
          <a:off x="323528" y="1000080"/>
          <a:ext cx="8640960" cy="566928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所有品牌的衛生紙都會分散嗎？還是特定品牌才會？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：國內所有品牌市售衛生紙，遇水都會分散，因此衛生紙都可以直接丟馬桶，市售衛生紙外包裝標示皆有說明衛生紙可直接丟馬桶。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可丟馬桶衛生紙的通路是否方便購買？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：衛生紙為可分散性，都可丟入馬桶。目前大部分市售商品包裝說明均有標示「廁衛用」，提供民眾採買之參考。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可丟馬桶之衛生紙價格與品質是否較高呢？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：目前只要經過檢驗合格的衛生紙都可以丟馬桶，每家廠商生產成本不一，請民眾自行選擇。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7.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丟馬桶衛生紙是否有在包裝上標示清楚？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：本署已與造紙工會及衛生紙製造廠商進行溝通，未來將增加可丟入馬桶等商品標示或加大用途說明等方式，以利民眾辨識。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(2/5)</a:t>
            </a:r>
          </a:p>
        </p:txBody>
      </p:sp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92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(3/5)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841836"/>
              </p:ext>
            </p:extLst>
          </p:nvPr>
        </p:nvGraphicFramePr>
        <p:xfrm>
          <a:off x="251520" y="1268760"/>
          <a:ext cx="8640960" cy="5074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民眾如果把衛生紙丟馬桶，結果造成管線或馬桶阻塞該怎麼辦？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：一般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污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水排放管道規格，已將此納入考量設計，因此只要不是故意投入大量衛生紙，是可以直接丟入馬桶沖走，並不會造成管線或馬桶阻塞的問題，請民眾放心。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馬桶需要換管線嗎？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：衛生紙在水流的快速運轉下，即能分散為細小纖維，只要不是故意投入大量，衛生紙是可以直接丟入馬桶沖走。因此不需要特地換管線。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固定抽水肥的次數是否會增加？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：一般來說，衛生紙沖入馬桶後遇水會分散，基本上容易分解，但是，化糞池處理效率不佳時，可能需要增加抽取水肥次數。所以，一般建築物約每半年要清理化糞池乙次，以維持化糞池的功能。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3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(4/5)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350982"/>
              </p:ext>
            </p:extLst>
          </p:nvPr>
        </p:nvGraphicFramePr>
        <p:xfrm>
          <a:off x="251520" y="1268760"/>
          <a:ext cx="8640960" cy="5074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是否會宣導衛生紙丟馬桶政策？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：本署後續會加強宣導衛生紙丟馬桶政策，並在衛生紙包裝上清楚明瞭的標示，讓使用者可安心使用丟棄於馬桶中，並且不造成阻塞困擾。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家中與公共場所是否會統一規範一律丟進馬桶？</a:t>
                      </a:r>
                      <a:endParaRPr lang="zh-TW" altLang="zh-TW" sz="1800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推廣本項政策，家用部分並不會強制要求。然而，推廣衛生紙丟馬桶好處多多，除了使家裡的垃圾量減少，對於推動垃圾費隨袋徵收縣市的居民來說，能減少購買專用垃圾袋的費用，再者，廁所也不會有細菌臭味產生，提高衛生品質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13.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老舊房子的管路也適合將如廁後的衛生紙丟馬桶沖掉嗎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會不會造成管線堵塞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zh-TW" sz="1800" b="1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：馬桶及管路於正常使用狀況下，如果目前不會有堵塞的情形發生，丟入衛生紙沖掉就不會有問題，往往都是因為民眾自行更改廁間位置，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污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水排放管線未妥善配置所造成排水不良所引起的阻塞情形。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29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(5/5)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906330"/>
              </p:ext>
            </p:extLst>
          </p:nvPr>
        </p:nvGraphicFramePr>
        <p:xfrm>
          <a:off x="251520" y="1268760"/>
          <a:ext cx="8640960" cy="5074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政府是否會強制要求民眾把衛生紙丟入馬桶？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：目前本署針對公廁推廣本項政策，主要基於環境衛生考量，且公廁潔淨品質及程度關乎國家門面，希望透過本項政策推動，以宣導的方式改變國人如廁習慣，藉以維護公廁環境衛生。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可投入馬桶之衛生紙，是否容易在使用過程中破裂？</a:t>
                      </a:r>
                      <a:endParaRPr lang="zh-TW" altLang="zh-TW" sz="1800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衛生紙遇水較易快速分散，因此，如廁使用過程中，並不易破裂。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b="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16.Q</a:t>
                      </a:r>
                      <a:r>
                        <a:rPr lang="zh-TW" altLang="en-US" b="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：落實衛生紙丟馬桶作法，有什麼要特別注意的地方嗎？</a:t>
                      </a:r>
                      <a:endParaRPr lang="zh-TW" altLang="en-US" b="0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特別提醒民眾避免將不能腐化的物質丟入馬桶沖掉，因為因為不能腐化的物質累積在化糞池內，會影響正常運作，而導致化糞池堵塞、糞便逆流及馬桶不通等問題。常見堵塞物為包含毛髮、絲襪、衛生棉、廚餘、抹布、玩具、塑膠類、保險套、香菸頭等。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6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5476" y="72048"/>
            <a:ext cx="7520940" cy="548640"/>
          </a:xfrm>
        </p:spPr>
        <p:txBody>
          <a:bodyPr/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4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綱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7504" y="676240"/>
            <a:ext cx="8784976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indent="-446088">
              <a:lnSpc>
                <a:spcPts val="2800"/>
              </a:lnSpc>
            </a:pP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如廁文化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養成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P.18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5S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方式推動清掃學習運動提升如廁素養及文化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P.18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5S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P.19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落實環保心生活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P.20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2800" b="1" cap="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公廁維管單位常見問題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P.22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民眾常見問題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P.25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20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7407" y="2597150"/>
            <a:ext cx="9144000" cy="3324687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參考資料</a:t>
            </a:r>
            <a:endParaRPr lang="zh-TW" altLang="en-US" sz="6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pic>
        <p:nvPicPr>
          <p:cNvPr id="9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25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520" y="980728"/>
            <a:ext cx="8640960" cy="553728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公共建築物衛生設備設計手冊，內政部營建署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傳染病介紹，衛生福利部疾病管制署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清掃學習智庫，行政院環保署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流言追追追節目，衛生紙惹的禍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https://www.youtube.com/watch?v=nbABKkYVRCw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公廁電子書，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https://goo.gl/L9PWq8</a:t>
            </a:r>
            <a:endParaRPr lang="zh-TW" altLang="en-US" sz="2000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EcoLife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清淨家園故厝邊綠色生活網，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https://ecolife.epa.gov.tw/default.aspx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ct val="200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如廁衛生紙丟馬桶宣導圖片下載，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https://goo.gl/wtR8z4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385026" y="26064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更多資料來源</a:t>
            </a:r>
            <a:endParaRPr lang="en-US" altLang="zh-TW" sz="28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9" name="Picture 2" descr="C:\Users\ken.k690915\Desktop\返回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50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755649" y="23664"/>
            <a:ext cx="7561263" cy="4608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如廁衛生紙丟馬桶</a:t>
            </a:r>
            <a:endParaRPr lang="en-US" altLang="zh-TW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衛生又</a:t>
            </a: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舒適</a:t>
            </a:r>
            <a:endParaRPr lang="en-US" altLang="zh-TW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67856" y="458069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如廁習慣  從今天開始做起</a:t>
            </a:r>
            <a:endParaRPr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-1116632" y="6396335"/>
            <a:ext cx="5652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行政院環境保護署關心您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" r="90104" b="76852"/>
          <a:stretch/>
        </p:blipFill>
        <p:spPr bwMode="auto">
          <a:xfrm>
            <a:off x="26541" y="6141700"/>
            <a:ext cx="755650" cy="72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6"/>
          <p:cNvSpPr>
            <a:spLocks noGrp="1"/>
          </p:cNvSpPr>
          <p:nvPr>
            <p:ph idx="1"/>
          </p:nvPr>
        </p:nvSpPr>
        <p:spPr>
          <a:xfrm>
            <a:off x="0" y="2597150"/>
            <a:ext cx="9108504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壹、緣起</a:t>
            </a:r>
            <a:endParaRPr lang="zh-TW" altLang="en-US" sz="6000" b="1" cap="all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6" name="投影片編號版面配置區 4"/>
          <p:cNvSpPr txBox="1">
            <a:spLocks/>
          </p:cNvSpPr>
          <p:nvPr/>
        </p:nvSpPr>
        <p:spPr>
          <a:xfrm>
            <a:off x="8605584" y="44624"/>
            <a:ext cx="502920" cy="50292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vert="horz" lIns="9144" tIns="9144" rIns="9144" bIns="914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3ADEE-280D-473A-A3D3-B74C744F0185}" type="slidenum">
              <a:rPr kumimoji="0" lang="zh-TW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6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/>
          <p:cNvSpPr txBox="1"/>
          <p:nvPr/>
        </p:nvSpPr>
        <p:spPr>
          <a:xfrm>
            <a:off x="581891" y="3426025"/>
            <a:ext cx="8562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3400"/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環保署為規劃爭取更多預算，擴大內需，系統性汰換老舊公廁，公廁品質提昇國內觀光旅遊景點之良好水準，結合營造友善城鄉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推動衛生紙丟馬桶政策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，提</a:t>
            </a:r>
            <a:r>
              <a:rPr lang="zh-TW" altLang="en-US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升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環境衛生，促進觀光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6882" y="212512"/>
            <a:ext cx="221086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過去成果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18391" y="770158"/>
            <a:ext cx="8562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622300"/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環保署自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97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年度起推行「推動臺灣公廁整潔品質提升計畫」，成功塑造臺灣公廁優良且潔淨的環境品質，現階段我國已建檔管理公廁數量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高達</a:t>
            </a:r>
            <a:r>
              <a:rPr lang="en-US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8,722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座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，且經評比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優等級以上公廁達</a:t>
            </a:r>
            <a:r>
              <a:rPr lang="en-US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99%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以上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，足見環保機關及公廁管理維護單位多年來積極努力之成果。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6882" y="2899462"/>
            <a:ext cx="2210862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未來展望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388424" y="44624"/>
            <a:ext cx="720080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8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31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52420" y="44624"/>
            <a:ext cx="756084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6</a:t>
            </a:fld>
            <a:endParaRPr lang="zh-TW" altLang="en-US"/>
          </a:p>
        </p:txBody>
      </p:sp>
      <p:grpSp>
        <p:nvGrpSpPr>
          <p:cNvPr id="6" name="群組 18"/>
          <p:cNvGrpSpPr>
            <a:grpSpLocks/>
          </p:cNvGrpSpPr>
          <p:nvPr/>
        </p:nvGrpSpPr>
        <p:grpSpPr bwMode="auto">
          <a:xfrm>
            <a:off x="3635375" y="2423963"/>
            <a:ext cx="4875213" cy="1104900"/>
            <a:chOff x="3514494" y="2309092"/>
            <a:chExt cx="2437606" cy="1105118"/>
          </a:xfrm>
        </p:grpSpPr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3514494" y="2309092"/>
              <a:ext cx="2437606" cy="110511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defTabSz="912813" eaLnBrk="0" hangingPunct="0"/>
              <a:endParaRPr kumimoji="0" lang="zh-TW" altLang="zh-TW" sz="2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3766906" y="2377368"/>
              <a:ext cx="1871662" cy="936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algn="ctr" defTabSz="912813" latinLnBrk="1">
                <a:defRPr/>
              </a:pPr>
              <a:r>
                <a:rPr lang="zh-TW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管路堵塞（排水管及馬桶</a:t>
              </a:r>
              <a:r>
                <a:rPr lang="zh-TW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en-US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?</a:t>
              </a:r>
              <a:endParaRPr lang="en-US" altLang="zh-TW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9" name="群組 21"/>
          <p:cNvGrpSpPr>
            <a:grpSpLocks/>
          </p:cNvGrpSpPr>
          <p:nvPr/>
        </p:nvGrpSpPr>
        <p:grpSpPr bwMode="auto">
          <a:xfrm>
            <a:off x="3635375" y="3792388"/>
            <a:ext cx="4875213" cy="1104900"/>
            <a:chOff x="3514494" y="2525161"/>
            <a:chExt cx="2437606" cy="1105118"/>
          </a:xfrm>
        </p:grpSpPr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3514494" y="2525161"/>
              <a:ext cx="2437606" cy="110511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defTabSz="912813" eaLnBrk="0" hangingPunct="0"/>
              <a:endParaRPr kumimoji="0" lang="zh-TW" altLang="zh-TW" sz="2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3766906" y="2579147"/>
              <a:ext cx="1871662" cy="938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algn="ctr" defTabSz="912813" latinLnBrk="1">
                <a:defRPr/>
              </a:pPr>
              <a:r>
                <a:rPr lang="zh-TW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化糞池</a:t>
              </a:r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污物無法</a:t>
              </a:r>
              <a:r>
                <a:rPr lang="zh-TW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分解（衛生紙材質</a:t>
              </a:r>
              <a:r>
                <a:rPr lang="zh-TW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en-US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?</a:t>
              </a:r>
              <a:endParaRPr lang="en-US" altLang="zh-TW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3203575" y="1057126"/>
            <a:ext cx="5616575" cy="11430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ü"/>
            </a:pPr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民眾對於「衛生紙丟馬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桶」常見兩大問題：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6882" y="212512"/>
            <a:ext cx="221086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常見問題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13" name="文字方塊 12"/>
          <p:cNvSpPr txBox="1"/>
          <p:nvPr/>
        </p:nvSpPr>
        <p:spPr>
          <a:xfrm>
            <a:off x="755576" y="5517232"/>
            <a:ext cx="7596844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以下將依序說明衛生紙丟馬桶的必要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，以及如廁文化的建立與常見問題。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Picture 2" descr="\\file-server\專案\視覺設計專區\林獻棠\公廁衛生紙沖馬桶宣導圖\style_02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2921949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63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6"/>
          <p:cNvSpPr txBox="1">
            <a:spLocks/>
          </p:cNvSpPr>
          <p:nvPr/>
        </p:nvSpPr>
        <p:spPr>
          <a:xfrm>
            <a:off x="0" y="2276872"/>
            <a:ext cx="9144000" cy="332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520825" lvl="0" indent="-1520825" algn="ctr">
              <a:spcBef>
                <a:spcPts val="800"/>
              </a:spcBef>
            </a:pPr>
            <a:r>
              <a:rPr kumimoji="0" lang="zh-TW" altLang="en-US" sz="6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貳、如廁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衛生紙</a:t>
            </a: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丟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馬桶</a:t>
            </a:r>
            <a:endParaRPr lang="en-US" altLang="zh-TW" sz="6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520825" lvl="0" indent="-1520825" algn="ctr">
              <a:spcBef>
                <a:spcPts val="800"/>
              </a:spcBef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的必要性說</a:t>
            </a: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明</a:t>
            </a:r>
          </a:p>
        </p:txBody>
      </p:sp>
      <p:sp>
        <p:nvSpPr>
          <p:cNvPr id="8" name="投影片編號版面配置區 4"/>
          <p:cNvSpPr txBox="1">
            <a:spLocks/>
          </p:cNvSpPr>
          <p:nvPr/>
        </p:nvSpPr>
        <p:spPr>
          <a:xfrm>
            <a:off x="8605584" y="44624"/>
            <a:ext cx="502920" cy="50292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vert="horz" lIns="9144" tIns="9144" rIns="9144" bIns="914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3ADEE-280D-473A-A3D3-B74C744F0185}" type="slidenum">
              <a:rPr kumimoji="0" lang="zh-TW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6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83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圓角矩形 19"/>
          <p:cNvSpPr/>
          <p:nvPr/>
        </p:nvSpPr>
        <p:spPr>
          <a:xfrm>
            <a:off x="204788" y="157163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衛生紙丟馬桶的好處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1196752"/>
            <a:ext cx="5832648" cy="548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衛生紙遇水會破碎</a:t>
            </a:r>
            <a:endParaRPr kumimoji="0" lang="zh-TW" altLang="en-US" sz="3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2139821"/>
            <a:ext cx="5040560" cy="230832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kern="100" dirty="0" smtClean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研究顯示，</a:t>
            </a:r>
            <a:r>
              <a:rPr lang="zh-TW" altLang="zh-TW" kern="100" dirty="0" smtClean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衛生紙</a:t>
            </a:r>
            <a:r>
              <a:rPr lang="zh-TW" altLang="zh-TW" kern="100" dirty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投入馬桶增加之固形物沈澱量，對建築物污水處理設施（化糞池）或公共下水道初沉設施有效容積之影響試驗，顯示</a:t>
            </a:r>
            <a:r>
              <a:rPr lang="zh-TW" altLang="zh-TW" b="1" kern="1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投入衛生紙至馬桶不但不會造成堵塞，而且經沖水後已發生</a:t>
            </a:r>
            <a:r>
              <a:rPr lang="zh-TW" altLang="zh-TW" b="1" kern="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破碎</a:t>
            </a:r>
            <a:r>
              <a:rPr lang="zh-TW" altLang="en-US" b="1" kern="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；</a:t>
            </a:r>
            <a:r>
              <a:rPr lang="zh-TW" altLang="zh-TW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但</a:t>
            </a:r>
            <a:r>
              <a:rPr lang="zh-TW" altLang="en-US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誤</a:t>
            </a:r>
            <a:r>
              <a:rPr lang="zh-TW" altLang="zh-TW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用</a:t>
            </a:r>
            <a:r>
              <a:rPr lang="zh-TW" altLang="zh-TW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面紙取代衛生紙投入馬桶時，不但不易破碎發生，而且也因此容易造成馬桶堵塞</a:t>
            </a:r>
            <a:r>
              <a:rPr lang="en-US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(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無論是否與污物一併投入馬桶</a:t>
            </a:r>
            <a:r>
              <a:rPr lang="en-US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)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，其主要</a:t>
            </a:r>
            <a:r>
              <a:rPr lang="zh-TW" altLang="zh-TW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原因係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因面紙中添加了</a:t>
            </a:r>
            <a:r>
              <a:rPr lang="zh-TW" altLang="zh-TW" b="1" kern="1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濕強</a:t>
            </a:r>
            <a:r>
              <a:rPr lang="zh-TW" altLang="zh-TW" b="1" kern="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成分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， </a:t>
            </a:r>
            <a:r>
              <a:rPr lang="zh-TW" altLang="en-US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不易分散破碎</a:t>
            </a:r>
            <a:r>
              <a:rPr lang="zh-TW" altLang="zh-TW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。</a:t>
            </a:r>
            <a:endParaRPr lang="en-US" altLang="zh-TW" kern="1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grpSp>
        <p:nvGrpSpPr>
          <p:cNvPr id="10" name="群組 47"/>
          <p:cNvGrpSpPr>
            <a:grpSpLocks/>
          </p:cNvGrpSpPr>
          <p:nvPr/>
        </p:nvGrpSpPr>
        <p:grpSpPr bwMode="auto">
          <a:xfrm>
            <a:off x="5580112" y="2248997"/>
            <a:ext cx="3384376" cy="2376736"/>
            <a:chOff x="107504" y="4232339"/>
            <a:chExt cx="2988839" cy="2004973"/>
          </a:xfrm>
        </p:grpSpPr>
        <p:sp>
          <p:nvSpPr>
            <p:cNvPr id="12" name="圓角矩形 11"/>
            <p:cNvSpPr/>
            <p:nvPr/>
          </p:nvSpPr>
          <p:spPr>
            <a:xfrm>
              <a:off x="107504" y="4232339"/>
              <a:ext cx="2988839" cy="2004973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2700000" scaled="1"/>
            </a:gradFill>
            <a:ln w="50800">
              <a:solidFill>
                <a:schemeClr val="bg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pic>
          <p:nvPicPr>
            <p:cNvPr id="14" name="Picture 3" descr="C:\Users\wanyi.chen\Desktop\S__1235367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0153" y="4380857"/>
              <a:ext cx="936104" cy="124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 descr="C:\Users\wanyi.chen\Desktop\S__1235367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052" y="4380857"/>
              <a:ext cx="936104" cy="124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向右箭號 16"/>
            <p:cNvSpPr/>
            <p:nvPr/>
          </p:nvSpPr>
          <p:spPr>
            <a:xfrm>
              <a:off x="1435501" y="4900118"/>
              <a:ext cx="361567" cy="360077"/>
            </a:xfrm>
            <a:prstGeom prst="rightArrow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Rectangle 1"/>
            <p:cNvSpPr>
              <a:spLocks noChangeArrowheads="1"/>
            </p:cNvSpPr>
            <p:nvPr/>
          </p:nvSpPr>
          <p:spPr bwMode="auto">
            <a:xfrm>
              <a:off x="413316" y="5751734"/>
              <a:ext cx="2432379" cy="31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zh-TW" altLang="en-US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衛生紙於水中狀態</a:t>
              </a:r>
            </a:p>
          </p:txBody>
        </p:sp>
      </p:grpSp>
      <p:sp>
        <p:nvSpPr>
          <p:cNvPr id="22" name="投影片編號版面配置區 21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15" name="爆炸 1 14"/>
          <p:cNvSpPr/>
          <p:nvPr/>
        </p:nvSpPr>
        <p:spPr>
          <a:xfrm>
            <a:off x="7020272" y="980728"/>
            <a:ext cx="2016224" cy="1152128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308304" y="126876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不會塞</a:t>
            </a:r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" name="Picture 2" descr="C:\Users\ken.k690915\Desktop\返回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41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矩形 22"/>
          <p:cNvSpPr/>
          <p:nvPr/>
        </p:nvSpPr>
        <p:spPr>
          <a:xfrm>
            <a:off x="204788" y="157163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衛生紙改丟垃圾桶的壞處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93949" y="2974673"/>
            <a:ext cx="7514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廁後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衛生紙可能殘留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使用者之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糞便，導致細菌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孳生之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風險（傷寒、痢疾、</a:t>
            </a:r>
            <a:r>
              <a:rPr lang="en-US" altLang="zh-TW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肝、腸病毒等</a:t>
            </a:r>
            <a:r>
              <a:rPr lang="en-US" altLang="zh-TW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251520" y="1196752"/>
            <a:ext cx="8208912" cy="54864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zh-TW" altLang="zh-TW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易</a:t>
            </a:r>
            <a:r>
              <a:rPr kumimoji="0" lang="zh-TW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致臭味</a:t>
            </a:r>
            <a:r>
              <a:rPr lang="zh-TW" altLang="en-US" sz="3200" b="1" cap="all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、細菌及環境衛生等</a:t>
            </a:r>
            <a:r>
              <a:rPr kumimoji="0" lang="zh-TW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問題</a:t>
            </a:r>
            <a:endParaRPr kumimoji="0" lang="zh-TW" altLang="en-US" sz="3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159031" y="2126509"/>
            <a:ext cx="746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臭味及蚊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蠅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孳生等問題。</a:t>
            </a:r>
            <a:endParaRPr lang="zh-TW" altLang="en-US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158229" y="4375447"/>
            <a:ext cx="744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增加清潔人員處理過程導致感染之風險。</a:t>
            </a:r>
            <a:endParaRPr lang="zh-TW" altLang="en-US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295431" y="2078328"/>
            <a:ext cx="863600" cy="58604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294629" y="2974673"/>
            <a:ext cx="863600" cy="4937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311615" y="4375447"/>
            <a:ext cx="863600" cy="4937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63259" y="5517232"/>
            <a:ext cx="7596844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因此如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廁用紙丟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馬桶，可降低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媒介造成感染之風險，也可以減少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臭味及蚊蠅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孳生等環境衛生問題。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29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6C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12092</TotalTime>
  <Words>4316</Words>
  <Application>Microsoft Office PowerPoint</Application>
  <PresentationFormat>如螢幕大小 (4:3)</PresentationFormat>
  <Paragraphs>275</Paragraphs>
  <Slides>32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0" baseType="lpstr">
      <vt:lpstr>華康中圓體</vt:lpstr>
      <vt:lpstr>微軟正黑體</vt:lpstr>
      <vt:lpstr>新細明體</vt:lpstr>
      <vt:lpstr>標楷體</vt:lpstr>
      <vt:lpstr>Arial</vt:lpstr>
      <vt:lpstr>Times New Roman</vt:lpstr>
      <vt:lpstr>Wingdings</vt:lpstr>
      <vt:lpstr>預設簡報設計</vt:lpstr>
      <vt:lpstr>PowerPoint 簡報</vt:lpstr>
      <vt:lpstr>大綱</vt:lpstr>
      <vt:lpstr>大綱</vt:lpstr>
      <vt:lpstr>PowerPoint 簡報</vt:lpstr>
      <vt:lpstr>PowerPoint 簡報</vt:lpstr>
      <vt:lpstr> 民眾對於「衛生紙丟馬     桶」常見兩大問題：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iMAX Design.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chenzl</dc:creator>
  <cp:lastModifiedBy>user</cp:lastModifiedBy>
  <cp:revision>934</cp:revision>
  <cp:lastPrinted>2017-02-14T08:39:18Z</cp:lastPrinted>
  <dcterms:created xsi:type="dcterms:W3CDTF">2013-05-03T05:49:40Z</dcterms:created>
  <dcterms:modified xsi:type="dcterms:W3CDTF">2017-03-03T01:24:03Z</dcterms:modified>
</cp:coreProperties>
</file>