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9"/>
  </p:notesMasterIdLst>
  <p:sldIdLst>
    <p:sldId id="256" r:id="rId2"/>
    <p:sldId id="257" r:id="rId3"/>
    <p:sldId id="258" r:id="rId4"/>
    <p:sldId id="259" r:id="rId5"/>
    <p:sldId id="260" r:id="rId6"/>
    <p:sldId id="261" r:id="rId7"/>
    <p:sldId id="269" r:id="rId8"/>
    <p:sldId id="270" r:id="rId9"/>
    <p:sldId id="271" r:id="rId10"/>
    <p:sldId id="273" r:id="rId11"/>
    <p:sldId id="263" r:id="rId12"/>
    <p:sldId id="262" r:id="rId13"/>
    <p:sldId id="264" r:id="rId14"/>
    <p:sldId id="265" r:id="rId15"/>
    <p:sldId id="266" r:id="rId16"/>
    <p:sldId id="267" r:id="rId17"/>
    <p:sldId id="268" r:id="rId18"/>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918" y="19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FEF34D-D48E-428A-8084-EC7CBB2A37C4}" type="datetimeFigureOut">
              <a:rPr lang="zh-TW" altLang="en-US" smtClean="0"/>
              <a:pPr/>
              <a:t>2012/8/4</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8B9648-55D5-43A8-B2A7-A6CDBAA1E9A1}"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078B9648-55D5-43A8-B2A7-A6CDBAA1E9A1}" type="slidenum">
              <a:rPr lang="zh-TW" altLang="en-US" smtClean="0"/>
              <a:pPr/>
              <a:t>3</a:t>
            </a:fld>
            <a:endParaRPr lang="zh-TW"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078B9648-55D5-43A8-B2A7-A6CDBAA1E9A1}" type="slidenum">
              <a:rPr lang="zh-TW" altLang="en-US" smtClean="0"/>
              <a:pPr/>
              <a:t>8</a:t>
            </a:fld>
            <a:endParaRPr lang="zh-TW"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bg>
      <p:bgRef idx="1002">
        <a:schemeClr val="bg2"/>
      </p:bgRef>
    </p:bg>
    <p:spTree>
      <p:nvGrpSpPr>
        <p:cNvPr id="1" name=""/>
        <p:cNvGrpSpPr/>
        <p:nvPr/>
      </p:nvGrpSpPr>
      <p:grpSpPr>
        <a:xfrm>
          <a:off x="0" y="0"/>
          <a:ext cx="0" cy="0"/>
          <a:chOff x="0" y="0"/>
          <a:chExt cx="0" cy="0"/>
        </a:xfrm>
      </p:grpSpPr>
      <p:sp>
        <p:nvSpPr>
          <p:cNvPr id="9" name="標題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TW" altLang="en-US" smtClean="0"/>
              <a:t>按一下以編輯母片標題樣式</a:t>
            </a:r>
            <a:endParaRPr kumimoji="0" lang="en-US"/>
          </a:p>
        </p:txBody>
      </p:sp>
      <p:sp>
        <p:nvSpPr>
          <p:cNvPr id="17" name="副標題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
        <p:nvSpPr>
          <p:cNvPr id="30" name="日期版面配置區 29"/>
          <p:cNvSpPr>
            <a:spLocks noGrp="1"/>
          </p:cNvSpPr>
          <p:nvPr>
            <p:ph type="dt" sz="half" idx="10"/>
          </p:nvPr>
        </p:nvSpPr>
        <p:spPr/>
        <p:txBody>
          <a:bodyPr/>
          <a:lstStyle/>
          <a:p>
            <a:fld id="{60BE2945-B310-4668-820B-304A8C88D395}" type="datetimeFigureOut">
              <a:rPr lang="zh-TW" altLang="en-US" smtClean="0"/>
              <a:pPr/>
              <a:t>2012/8/4</a:t>
            </a:fld>
            <a:endParaRPr lang="zh-TW" altLang="en-US"/>
          </a:p>
        </p:txBody>
      </p:sp>
      <p:sp>
        <p:nvSpPr>
          <p:cNvPr id="19" name="頁尾版面配置區 18"/>
          <p:cNvSpPr>
            <a:spLocks noGrp="1"/>
          </p:cNvSpPr>
          <p:nvPr>
            <p:ph type="ftr" sz="quarter" idx="11"/>
          </p:nvPr>
        </p:nvSpPr>
        <p:spPr/>
        <p:txBody>
          <a:bodyPr/>
          <a:lstStyle/>
          <a:p>
            <a:endParaRPr lang="zh-TW" altLang="en-US"/>
          </a:p>
        </p:txBody>
      </p:sp>
      <p:sp>
        <p:nvSpPr>
          <p:cNvPr id="27" name="投影片編號版面配置區 26"/>
          <p:cNvSpPr>
            <a:spLocks noGrp="1"/>
          </p:cNvSpPr>
          <p:nvPr>
            <p:ph type="sldNum" sz="quarter" idx="12"/>
          </p:nvPr>
        </p:nvSpPr>
        <p:spPr/>
        <p:txBody>
          <a:bodyPr/>
          <a:lstStyle/>
          <a:p>
            <a:fld id="{1E0656BA-4658-44A5-8DE0-23D66188FDAE}" type="slidenum">
              <a:rPr lang="zh-TW" altLang="en-US" smtClean="0"/>
              <a:pPr/>
              <a:t>‹#›</a:t>
            </a:fld>
            <a:endParaRPr lang="zh-TW"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60BE2945-B310-4668-820B-304A8C88D395}" type="datetimeFigureOut">
              <a:rPr lang="zh-TW" altLang="en-US" smtClean="0"/>
              <a:pPr/>
              <a:t>2012/8/4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E0656BA-4658-44A5-8DE0-23D66188FDAE}"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914401"/>
            <a:ext cx="2057400" cy="5211763"/>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914401"/>
            <a:ext cx="6019800" cy="5211763"/>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60BE2945-B310-4668-820B-304A8C88D395}" type="datetimeFigureOut">
              <a:rPr lang="zh-TW" altLang="en-US" smtClean="0"/>
              <a:pPr/>
              <a:t>2012/8/4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E0656BA-4658-44A5-8DE0-23D66188FDAE}" type="slidenum">
              <a:rPr lang="zh-TW" altLang="en-US" smtClean="0"/>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內容版面配置區 2"/>
          <p:cNvSpPr>
            <a:spLocks noGrp="1"/>
          </p:cNvSpPr>
          <p:nvPr>
            <p:ph idx="1"/>
          </p:nvPr>
        </p:nvSpPr>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60BE2945-B310-4668-820B-304A8C88D395}" type="datetimeFigureOut">
              <a:rPr lang="zh-TW" altLang="en-US" smtClean="0"/>
              <a:pPr/>
              <a:t>2012/8/4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E0656BA-4658-44A5-8DE0-23D66188FDAE}" type="slidenum">
              <a:rPr lang="zh-TW" altLang="en-US" smtClean="0"/>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bg>
      <p:bgRef idx="1002">
        <a:schemeClr val="bg2"/>
      </p:bgRef>
    </p:bg>
    <p:spTree>
      <p:nvGrpSpPr>
        <p:cNvPr id="1" name=""/>
        <p:cNvGrpSpPr/>
        <p:nvPr/>
      </p:nvGrpSpPr>
      <p:grpSpPr>
        <a:xfrm>
          <a:off x="0" y="0"/>
          <a:ext cx="0" cy="0"/>
          <a:chOff x="0" y="0"/>
          <a:chExt cx="0" cy="0"/>
        </a:xfrm>
      </p:grpSpPr>
      <p:sp>
        <p:nvSpPr>
          <p:cNvPr id="2" name="標題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4" name="日期版面配置區 3"/>
          <p:cNvSpPr>
            <a:spLocks noGrp="1"/>
          </p:cNvSpPr>
          <p:nvPr>
            <p:ph type="dt" sz="half" idx="10"/>
          </p:nvPr>
        </p:nvSpPr>
        <p:spPr/>
        <p:txBody>
          <a:bodyPr/>
          <a:lstStyle/>
          <a:p>
            <a:fld id="{60BE2945-B310-4668-820B-304A8C88D395}" type="datetimeFigureOut">
              <a:rPr lang="zh-TW" altLang="en-US" smtClean="0"/>
              <a:pPr/>
              <a:t>2012/8/4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E0656BA-4658-44A5-8DE0-23D66188FDAE}" type="slidenum">
              <a:rPr lang="zh-TW" altLang="en-US" smtClean="0"/>
              <a:pPr/>
              <a:t>‹#›</a:t>
            </a:fld>
            <a:endParaRPr lang="zh-TW"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704088"/>
            <a:ext cx="8229600" cy="1143000"/>
          </a:xfrm>
        </p:spPr>
        <p:txBody>
          <a:bodyPr/>
          <a:lstStyle/>
          <a:p>
            <a:r>
              <a:rPr kumimoji="0" lang="zh-TW" altLang="en-US" smtClean="0"/>
              <a:t>按一下以編輯母片標題樣式</a:t>
            </a:r>
            <a:endParaRPr kumimoji="0" lang="en-US"/>
          </a:p>
        </p:txBody>
      </p:sp>
      <p:sp>
        <p:nvSpPr>
          <p:cNvPr id="3" name="內容版面配置區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內容版面配置區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p>
            <a:fld id="{60BE2945-B310-4668-820B-304A8C88D395}" type="datetimeFigureOut">
              <a:rPr lang="zh-TW" altLang="en-US" smtClean="0"/>
              <a:pPr/>
              <a:t>2012/8/4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1E0656BA-4658-44A5-8DE0-23D66188FDAE}"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704088"/>
            <a:ext cx="8229600" cy="1143000"/>
          </a:xfrm>
        </p:spPr>
        <p:txBody>
          <a:bodyPr tIns="45720" anchor="b"/>
          <a:lstStyle>
            <a:lvl1pPr>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4" name="文字版面配置區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5" name="內容版面配置區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6" name="內容版面配置區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7" name="日期版面配置區 6"/>
          <p:cNvSpPr>
            <a:spLocks noGrp="1"/>
          </p:cNvSpPr>
          <p:nvPr>
            <p:ph type="dt" sz="half" idx="10"/>
          </p:nvPr>
        </p:nvSpPr>
        <p:spPr/>
        <p:txBody>
          <a:bodyPr/>
          <a:lstStyle/>
          <a:p>
            <a:fld id="{60BE2945-B310-4668-820B-304A8C88D395}" type="datetimeFigureOut">
              <a:rPr lang="zh-TW" altLang="en-US" smtClean="0"/>
              <a:pPr/>
              <a:t>2012/8/4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1E0656BA-4658-44A5-8DE0-23D66188FDAE}" type="slidenum">
              <a:rPr lang="zh-TW" altLang="en-US" smtClean="0"/>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fld id="{60BE2945-B310-4668-820B-304A8C88D395}" type="datetimeFigureOut">
              <a:rPr lang="zh-TW" altLang="en-US" smtClean="0"/>
              <a:pPr/>
              <a:t>2012/8/4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1E0656BA-4658-44A5-8DE0-23D66188FDAE}"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60BE2945-B310-4668-820B-304A8C88D395}" type="datetimeFigureOut">
              <a:rPr lang="zh-TW" altLang="en-US" smtClean="0"/>
              <a:pPr/>
              <a:t>2012/8/4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1E0656BA-4658-44A5-8DE0-23D66188FDAE}"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TW" altLang="en-US" smtClean="0"/>
              <a:t>按一下以編輯母片標題樣式</a:t>
            </a:r>
            <a:endParaRPr kumimoji="0" lang="en-US"/>
          </a:p>
        </p:txBody>
      </p:sp>
      <p:sp>
        <p:nvSpPr>
          <p:cNvPr id="3" name="文字版面配置區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TW" altLang="en-US" smtClean="0"/>
              <a:t>按一下以編輯母片文字樣式</a:t>
            </a:r>
          </a:p>
        </p:txBody>
      </p:sp>
      <p:sp>
        <p:nvSpPr>
          <p:cNvPr id="4" name="內容版面配置區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p>
            <a:fld id="{60BE2945-B310-4668-820B-304A8C88D395}" type="datetimeFigureOut">
              <a:rPr lang="zh-TW" altLang="en-US" smtClean="0"/>
              <a:pPr/>
              <a:t>2012/8/4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1E0656BA-4658-44A5-8DE0-23D66188FDAE}" type="slidenum">
              <a:rPr lang="zh-TW" altLang="en-US" smtClean="0"/>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9" name="剪去並圓角化單一角落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標題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TW" altLang="en-US" smtClean="0"/>
              <a:t>按一下以編輯母片標題樣式</a:t>
            </a:r>
            <a:endParaRPr kumimoji="0" lang="en-US"/>
          </a:p>
        </p:txBody>
      </p:sp>
      <p:sp>
        <p:nvSpPr>
          <p:cNvPr id="4" name="文字版面配置區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TW" altLang="en-US" smtClean="0"/>
              <a:t>按一下以編輯母片文字樣式</a:t>
            </a:r>
          </a:p>
        </p:txBody>
      </p:sp>
      <p:sp>
        <p:nvSpPr>
          <p:cNvPr id="5" name="日期版面配置區 4"/>
          <p:cNvSpPr>
            <a:spLocks noGrp="1"/>
          </p:cNvSpPr>
          <p:nvPr>
            <p:ph type="dt" sz="half" idx="10"/>
          </p:nvPr>
        </p:nvSpPr>
        <p:spPr/>
        <p:txBody>
          <a:bodyPr/>
          <a:lstStyle/>
          <a:p>
            <a:fld id="{60BE2945-B310-4668-820B-304A8C88D395}" type="datetimeFigureOut">
              <a:rPr lang="zh-TW" altLang="en-US" smtClean="0"/>
              <a:pPr/>
              <a:t>2012/8/4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a:xfrm>
            <a:off x="8077200" y="6356350"/>
            <a:ext cx="609600" cy="365125"/>
          </a:xfrm>
        </p:spPr>
        <p:txBody>
          <a:bodyPr/>
          <a:lstStyle/>
          <a:p>
            <a:fld id="{1E0656BA-4658-44A5-8DE0-23D66188FDAE}" type="slidenum">
              <a:rPr lang="zh-TW" altLang="en-US" smtClean="0"/>
              <a:pPr/>
              <a:t>‹#›</a:t>
            </a:fld>
            <a:endParaRPr lang="zh-TW" altLang="en-US"/>
          </a:p>
        </p:txBody>
      </p:sp>
      <p:sp>
        <p:nvSpPr>
          <p:cNvPr id="3" name="圖片版面配置區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TW" altLang="en-US" smtClean="0"/>
              <a:t>按一下圖示以新增圖片</a:t>
            </a:r>
            <a:endParaRPr kumimoji="0" lang="en-US" dirty="0"/>
          </a:p>
        </p:txBody>
      </p:sp>
      <p:sp>
        <p:nvSpPr>
          <p:cNvPr id="10" name="手繪多邊形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手繪多邊形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手繪多邊形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手繪多邊形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標題版面配置區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TW" altLang="en-US" smtClean="0"/>
              <a:t>按一下以編輯母片標題樣式</a:t>
            </a:r>
            <a:endParaRPr kumimoji="0" lang="en-US"/>
          </a:p>
        </p:txBody>
      </p:sp>
      <p:sp>
        <p:nvSpPr>
          <p:cNvPr id="30" name="文字版面配置區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10" name="日期版面配置區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0BE2945-B310-4668-820B-304A8C88D395}" type="datetimeFigureOut">
              <a:rPr lang="zh-TW" altLang="en-US" smtClean="0"/>
              <a:pPr/>
              <a:t>2012/8/4</a:t>
            </a:fld>
            <a:endParaRPr lang="zh-TW" altLang="en-US"/>
          </a:p>
        </p:txBody>
      </p:sp>
      <p:sp>
        <p:nvSpPr>
          <p:cNvPr id="22" name="頁尾版面配置區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TW" altLang="en-US"/>
          </a:p>
        </p:txBody>
      </p:sp>
      <p:sp>
        <p:nvSpPr>
          <p:cNvPr id="18" name="投影片編號版面配置區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E0656BA-4658-44A5-8DE0-23D66188FDAE}" type="slidenum">
              <a:rPr lang="zh-TW" altLang="en-US" smtClean="0"/>
              <a:pPr/>
              <a:t>‹#›</a:t>
            </a:fld>
            <a:endParaRPr lang="zh-TW" altLang="en-US"/>
          </a:p>
        </p:txBody>
      </p:sp>
      <p:grpSp>
        <p:nvGrpSpPr>
          <p:cNvPr id="2" name="群組 1"/>
          <p:cNvGrpSpPr/>
          <p:nvPr/>
        </p:nvGrpSpPr>
        <p:grpSpPr>
          <a:xfrm>
            <a:off x="-19017" y="202408"/>
            <a:ext cx="9180548" cy="649224"/>
            <a:chOff x="-19045" y="216550"/>
            <a:chExt cx="9180548" cy="649224"/>
          </a:xfrm>
        </p:grpSpPr>
        <p:sp>
          <p:nvSpPr>
            <p:cNvPr id="12" name="手繪多邊形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手繪多邊形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980729"/>
            <a:ext cx="7772400" cy="2619722"/>
          </a:xfrm>
        </p:spPr>
        <p:txBody>
          <a:bodyPr>
            <a:normAutofit fontScale="90000"/>
          </a:bodyPr>
          <a:lstStyle/>
          <a:p>
            <a:r>
              <a:rPr lang="zh-TW" altLang="en-US" b="1" dirty="0" smtClean="0">
                <a:solidFill>
                  <a:srgbClr val="FF0066"/>
                </a:solidFill>
                <a:effectLst>
                  <a:outerShdw blurRad="38100" dist="38100" dir="2700000" algn="tl">
                    <a:srgbClr val="C0C0C0"/>
                  </a:outerShdw>
                </a:effectLst>
                <a:latin typeface="標楷體" pitchFamily="65" charset="-120"/>
                <a:ea typeface="標楷體" pitchFamily="65" charset="-120"/>
              </a:rPr>
              <a:t>  東信國小一百零一學年度</a:t>
            </a:r>
            <a:br>
              <a:rPr lang="zh-TW" altLang="en-US" b="1" dirty="0" smtClean="0">
                <a:solidFill>
                  <a:srgbClr val="FF0066"/>
                </a:solidFill>
                <a:effectLst>
                  <a:outerShdw blurRad="38100" dist="38100" dir="2700000" algn="tl">
                    <a:srgbClr val="C0C0C0"/>
                  </a:outerShdw>
                </a:effectLst>
                <a:latin typeface="標楷體" pitchFamily="65" charset="-120"/>
                <a:ea typeface="標楷體" pitchFamily="65" charset="-120"/>
              </a:rPr>
            </a:br>
            <a:r>
              <a:rPr lang="zh-TW" altLang="en-US" b="1" dirty="0" smtClean="0">
                <a:solidFill>
                  <a:srgbClr val="FF0066"/>
                </a:solidFill>
                <a:effectLst>
                  <a:outerShdw blurRad="38100" dist="38100" dir="2700000" algn="tl">
                    <a:srgbClr val="C0C0C0"/>
                  </a:outerShdw>
                </a:effectLst>
                <a:latin typeface="標楷體" pitchFamily="65" charset="-120"/>
                <a:ea typeface="標楷體" pitchFamily="65" charset="-120"/>
              </a:rPr>
              <a:t/>
            </a:r>
            <a:br>
              <a:rPr lang="zh-TW" altLang="en-US" b="1" dirty="0" smtClean="0">
                <a:solidFill>
                  <a:srgbClr val="FF0066"/>
                </a:solidFill>
                <a:effectLst>
                  <a:outerShdw blurRad="38100" dist="38100" dir="2700000" algn="tl">
                    <a:srgbClr val="C0C0C0"/>
                  </a:outerShdw>
                </a:effectLst>
                <a:latin typeface="標楷體" pitchFamily="65" charset="-120"/>
                <a:ea typeface="標楷體" pitchFamily="65" charset="-120"/>
              </a:rPr>
            </a:br>
            <a:r>
              <a:rPr lang="zh-TW" altLang="en-US" b="1" dirty="0" smtClean="0">
                <a:solidFill>
                  <a:srgbClr val="FF0066"/>
                </a:solidFill>
                <a:effectLst>
                  <a:outerShdw blurRad="38100" dist="38100" dir="2700000" algn="tl">
                    <a:srgbClr val="C0C0C0"/>
                  </a:outerShdw>
                </a:effectLst>
                <a:latin typeface="標楷體" pitchFamily="65" charset="-120"/>
                <a:ea typeface="標楷體" pitchFamily="65" charset="-120"/>
              </a:rPr>
              <a:t>    二年級課程計畫簡報</a:t>
            </a:r>
            <a:br>
              <a:rPr lang="zh-TW" altLang="en-US" b="1" dirty="0" smtClean="0">
                <a:solidFill>
                  <a:srgbClr val="FF0066"/>
                </a:solidFill>
                <a:effectLst>
                  <a:outerShdw blurRad="38100" dist="38100" dir="2700000" algn="tl">
                    <a:srgbClr val="C0C0C0"/>
                  </a:outerShdw>
                </a:effectLst>
                <a:latin typeface="標楷體" pitchFamily="65" charset="-120"/>
                <a:ea typeface="標楷體" pitchFamily="65" charset="-120"/>
              </a:rPr>
            </a:br>
            <a:endParaRPr lang="zh-TW" altLang="en-US" dirty="0"/>
          </a:p>
        </p:txBody>
      </p:sp>
      <p:pic>
        <p:nvPicPr>
          <p:cNvPr id="4" name="Picture 9" descr="j0336075"/>
          <p:cNvPicPr>
            <a:picLocks noChangeAspect="1" noChangeArrowheads="1"/>
          </p:cNvPicPr>
          <p:nvPr/>
        </p:nvPicPr>
        <p:blipFill>
          <a:blip r:embed="rId2" cstate="print"/>
          <a:srcRect/>
          <a:stretch>
            <a:fillRect/>
          </a:stretch>
        </p:blipFill>
        <p:spPr bwMode="auto">
          <a:xfrm>
            <a:off x="2913063" y="3201988"/>
            <a:ext cx="3387725"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z="4400" dirty="0" smtClean="0"/>
              <a:t>海洋之美圖畫創作</a:t>
            </a:r>
            <a:endParaRPr lang="zh-TW" altLang="en-US" dirty="0"/>
          </a:p>
        </p:txBody>
      </p:sp>
      <p:sp>
        <p:nvSpPr>
          <p:cNvPr id="3" name="內容版面配置區 2"/>
          <p:cNvSpPr>
            <a:spLocks noGrp="1"/>
          </p:cNvSpPr>
          <p:nvPr>
            <p:ph sz="half" idx="1"/>
          </p:nvPr>
        </p:nvSpPr>
        <p:spPr/>
        <p:txBody>
          <a:bodyPr/>
          <a:lstStyle/>
          <a:p>
            <a:r>
              <a:rPr lang="zh-TW" altLang="en-US" sz="2000" dirty="0" smtClean="0"/>
              <a:t>海底花園</a:t>
            </a:r>
            <a:r>
              <a:rPr lang="en-US" altLang="zh-TW" sz="2000" dirty="0" smtClean="0"/>
              <a:t>---</a:t>
            </a:r>
            <a:r>
              <a:rPr lang="zh-TW" altLang="en-US" sz="2000" dirty="0" smtClean="0"/>
              <a:t>從海底迷人的色彩，搭配魚群、珊瑚、海葵構圖，呈現熱帶海洋的景色。</a:t>
            </a:r>
          </a:p>
          <a:p>
            <a:endParaRPr lang="zh-TW" altLang="en-US" dirty="0"/>
          </a:p>
        </p:txBody>
      </p:sp>
      <p:pic>
        <p:nvPicPr>
          <p:cNvPr id="7173" name="Picture 5" descr="E:\DCIM\101MSDCF\DSC08035.JPG"/>
          <p:cNvPicPr>
            <a:picLocks noGrp="1" noChangeAspect="1" noChangeArrowheads="1"/>
          </p:cNvPicPr>
          <p:nvPr>
            <p:ph sz="half" idx="2"/>
          </p:nvPr>
        </p:nvPicPr>
        <p:blipFill>
          <a:blip r:embed="rId2" cstate="print"/>
          <a:srcRect/>
          <a:stretch>
            <a:fillRect/>
          </a:stretch>
        </p:blipFill>
        <p:spPr bwMode="auto">
          <a:xfrm>
            <a:off x="899592" y="3068960"/>
            <a:ext cx="3657600" cy="2743200"/>
          </a:xfrm>
          <a:prstGeom prst="rect">
            <a:avLst/>
          </a:prstGeom>
          <a:noFill/>
        </p:spPr>
      </p:pic>
      <p:sp>
        <p:nvSpPr>
          <p:cNvPr id="9" name="文字方塊 8"/>
          <p:cNvSpPr txBox="1"/>
          <p:nvPr/>
        </p:nvSpPr>
        <p:spPr>
          <a:xfrm>
            <a:off x="5940152" y="1484784"/>
            <a:ext cx="3024336" cy="1477328"/>
          </a:xfrm>
          <a:prstGeom prst="rect">
            <a:avLst/>
          </a:prstGeom>
          <a:noFill/>
        </p:spPr>
        <p:txBody>
          <a:bodyPr wrap="square" rtlCol="0">
            <a:spAutoFit/>
          </a:bodyPr>
          <a:lstStyle/>
          <a:p>
            <a:r>
              <a:rPr lang="zh-TW" altLang="en-US" dirty="0" smtClean="0"/>
              <a:t>紙黏創作</a:t>
            </a:r>
            <a:r>
              <a:rPr lang="en-US" altLang="zh-TW" dirty="0" smtClean="0"/>
              <a:t>—</a:t>
            </a:r>
            <a:r>
              <a:rPr lang="zh-TW" altLang="en-US" dirty="0" smtClean="0"/>
              <a:t>蟹</a:t>
            </a:r>
            <a:endParaRPr lang="en-US" altLang="zh-TW" dirty="0" smtClean="0"/>
          </a:p>
          <a:p>
            <a:r>
              <a:rPr lang="zh-TW" altLang="en-US" dirty="0" smtClean="0"/>
              <a:t>以紙黏土作為創 作材料，用手、筆管等工具，加以刻、捏等，使作品呈現半浮雕的特色。</a:t>
            </a:r>
            <a:endParaRPr lang="zh-TW" altLang="en-US" dirty="0"/>
          </a:p>
        </p:txBody>
      </p:sp>
      <p:pic>
        <p:nvPicPr>
          <p:cNvPr id="7174" name="Picture 6" descr="E:\DCIM\101MSDCF\DSC08033.JPG"/>
          <p:cNvPicPr>
            <a:picLocks noChangeAspect="1" noChangeArrowheads="1"/>
          </p:cNvPicPr>
          <p:nvPr/>
        </p:nvPicPr>
        <p:blipFill>
          <a:blip r:embed="rId3" cstate="print"/>
          <a:srcRect/>
          <a:stretch>
            <a:fillRect/>
          </a:stretch>
        </p:blipFill>
        <p:spPr bwMode="auto">
          <a:xfrm>
            <a:off x="5940152" y="3212976"/>
            <a:ext cx="2751402" cy="206355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2164186" y="188640"/>
            <a:ext cx="4841153" cy="62315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2699792" y="171313"/>
            <a:ext cx="4372298" cy="60050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2431467" y="188640"/>
            <a:ext cx="4559248" cy="6059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2073360" y="260648"/>
            <a:ext cx="5193208" cy="59877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638"/>
            <a:ext cx="7498080" cy="562074"/>
          </a:xfrm>
        </p:spPr>
        <p:txBody>
          <a:bodyPr>
            <a:normAutofit fontScale="90000"/>
          </a:bodyPr>
          <a:lstStyle/>
          <a:p>
            <a:r>
              <a:rPr lang="zh-TW" altLang="en-US" sz="3600" dirty="0" smtClean="0">
                <a:solidFill>
                  <a:srgbClr val="FF0000"/>
                </a:solidFill>
              </a:rPr>
              <a:t>             二上彈性學習節數一覽表</a:t>
            </a:r>
            <a:endParaRPr lang="zh-TW" altLang="en-US" sz="3600" dirty="0">
              <a:solidFill>
                <a:srgbClr val="FF0000"/>
              </a:solidFill>
            </a:endParaRPr>
          </a:p>
        </p:txBody>
      </p:sp>
      <p:pic>
        <p:nvPicPr>
          <p:cNvPr id="5122" name="Picture 2"/>
          <p:cNvPicPr>
            <a:picLocks noGrp="1" noChangeAspect="1" noChangeArrowheads="1"/>
          </p:cNvPicPr>
          <p:nvPr>
            <p:ph idx="1"/>
          </p:nvPr>
        </p:nvPicPr>
        <p:blipFill>
          <a:blip r:embed="rId2" cstate="print"/>
          <a:srcRect/>
          <a:stretch>
            <a:fillRect/>
          </a:stretch>
        </p:blipFill>
        <p:spPr bwMode="auto">
          <a:xfrm>
            <a:off x="2699792" y="836712"/>
            <a:ext cx="4851053" cy="57606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638"/>
            <a:ext cx="7498080" cy="634082"/>
          </a:xfrm>
        </p:spPr>
        <p:txBody>
          <a:bodyPr>
            <a:normAutofit/>
          </a:bodyPr>
          <a:lstStyle/>
          <a:p>
            <a:r>
              <a:rPr lang="zh-TW" altLang="en-US" sz="3600" dirty="0" smtClean="0">
                <a:solidFill>
                  <a:srgbClr val="FF0000"/>
                </a:solidFill>
              </a:rPr>
              <a:t>          二下彈性學習節數一覽表</a:t>
            </a:r>
            <a:endParaRPr lang="zh-TW" altLang="en-US" sz="3600" dirty="0">
              <a:solidFill>
                <a:srgbClr val="FF0000"/>
              </a:solidFill>
            </a:endParaRPr>
          </a:p>
        </p:txBody>
      </p:sp>
      <p:pic>
        <p:nvPicPr>
          <p:cNvPr id="6146" name="Picture 2"/>
          <p:cNvPicPr>
            <a:picLocks noGrp="1" noChangeAspect="1" noChangeArrowheads="1"/>
          </p:cNvPicPr>
          <p:nvPr>
            <p:ph idx="1"/>
          </p:nvPr>
        </p:nvPicPr>
        <p:blipFill>
          <a:blip r:embed="rId2" cstate="print"/>
          <a:srcRect/>
          <a:stretch>
            <a:fillRect/>
          </a:stretch>
        </p:blipFill>
        <p:spPr bwMode="auto">
          <a:xfrm>
            <a:off x="2520022" y="836712"/>
            <a:ext cx="4788760" cy="58326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2843808" y="620688"/>
            <a:ext cx="3640448" cy="1405136"/>
          </a:xfrm>
        </p:spPr>
        <p:txBody>
          <a:bodyPr/>
          <a:lstStyle/>
          <a:p>
            <a:r>
              <a:rPr lang="zh-TW" altLang="en-US" dirty="0" smtClean="0">
                <a:solidFill>
                  <a:srgbClr val="FF0000"/>
                </a:solidFill>
              </a:rPr>
              <a:t>報告完畢</a:t>
            </a:r>
            <a:r>
              <a:rPr lang="en-US" altLang="zh-TW" dirty="0" smtClean="0">
                <a:solidFill>
                  <a:srgbClr val="FF0000"/>
                </a:solidFill>
              </a:rPr>
              <a:t>!</a:t>
            </a:r>
          </a:p>
          <a:p>
            <a:r>
              <a:rPr lang="zh-TW" altLang="en-US" dirty="0" smtClean="0">
                <a:solidFill>
                  <a:srgbClr val="FF0000"/>
                </a:solidFill>
              </a:rPr>
              <a:t>謝謝您的聆聽</a:t>
            </a:r>
            <a:r>
              <a:rPr lang="en-US" altLang="zh-TW" dirty="0" smtClean="0">
                <a:solidFill>
                  <a:srgbClr val="FF0000"/>
                </a:solidFill>
              </a:rPr>
              <a:t>!</a:t>
            </a:r>
            <a:endParaRPr lang="zh-TW" altLang="en-US" dirty="0" smtClean="0">
              <a:solidFill>
                <a:srgbClr val="FF0000"/>
              </a:solidFill>
            </a:endParaRPr>
          </a:p>
        </p:txBody>
      </p:sp>
      <p:pic>
        <p:nvPicPr>
          <p:cNvPr id="8194" name="Picture 2" descr="E:\DCIM\101MSDCF\DSC08034.JPG"/>
          <p:cNvPicPr>
            <a:picLocks noChangeAspect="1" noChangeArrowheads="1"/>
          </p:cNvPicPr>
          <p:nvPr/>
        </p:nvPicPr>
        <p:blipFill>
          <a:blip r:embed="rId2" cstate="print"/>
          <a:srcRect/>
          <a:stretch>
            <a:fillRect/>
          </a:stretch>
        </p:blipFill>
        <p:spPr bwMode="auto">
          <a:xfrm>
            <a:off x="2339752" y="2060848"/>
            <a:ext cx="4184013" cy="338437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908720"/>
            <a:ext cx="6192688" cy="1143000"/>
          </a:xfrm>
        </p:spPr>
        <p:txBody>
          <a:bodyPr>
            <a:normAutofit/>
          </a:bodyPr>
          <a:lstStyle/>
          <a:p>
            <a:r>
              <a:rPr lang="zh-TW" altLang="en-US" dirty="0" smtClean="0"/>
              <a:t>                  </a:t>
            </a:r>
            <a:r>
              <a:rPr lang="zh-TW" altLang="en-US" dirty="0" smtClean="0">
                <a:solidFill>
                  <a:srgbClr val="FF0000"/>
                </a:solidFill>
              </a:rPr>
              <a:t>報告大綱</a:t>
            </a:r>
            <a:endParaRPr lang="zh-TW" altLang="en-US" dirty="0">
              <a:solidFill>
                <a:srgbClr val="FF0000"/>
              </a:solidFill>
            </a:endParaRPr>
          </a:p>
        </p:txBody>
      </p:sp>
      <p:sp>
        <p:nvSpPr>
          <p:cNvPr id="3" name="內容版面配置區 2"/>
          <p:cNvSpPr>
            <a:spLocks noGrp="1"/>
          </p:cNvSpPr>
          <p:nvPr>
            <p:ph idx="1"/>
          </p:nvPr>
        </p:nvSpPr>
        <p:spPr>
          <a:xfrm>
            <a:off x="2483768" y="2996952"/>
            <a:ext cx="4648560" cy="1765176"/>
          </a:xfrm>
        </p:spPr>
        <p:txBody>
          <a:bodyPr/>
          <a:lstStyle/>
          <a:p>
            <a:r>
              <a:rPr lang="zh-TW" altLang="en-US" dirty="0" smtClean="0"/>
              <a:t>海洋教育課程規劃</a:t>
            </a:r>
            <a:endParaRPr lang="en-US" altLang="zh-TW" dirty="0" smtClean="0"/>
          </a:p>
          <a:p>
            <a:r>
              <a:rPr lang="zh-TW" altLang="en-US" dirty="0" smtClean="0"/>
              <a:t>彈性時間分配</a:t>
            </a:r>
            <a:endParaRPr lang="zh-TW"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638"/>
            <a:ext cx="7498080" cy="706090"/>
          </a:xfrm>
        </p:spPr>
        <p:txBody>
          <a:bodyPr>
            <a:normAutofit/>
          </a:bodyPr>
          <a:lstStyle/>
          <a:p>
            <a:r>
              <a:rPr lang="zh-TW" altLang="en-US" sz="2000" b="1" dirty="0" smtClean="0">
                <a:solidFill>
                  <a:srgbClr val="FF0066"/>
                </a:solidFill>
                <a:effectLst>
                  <a:outerShdw blurRad="38100" dist="38100" dir="2700000" algn="tl">
                    <a:srgbClr val="C0C0C0"/>
                  </a:outerShdw>
                </a:effectLst>
                <a:latin typeface="標楷體" pitchFamily="65" charset="-120"/>
                <a:ea typeface="標楷體" pitchFamily="65" charset="-120"/>
              </a:rPr>
              <a:t>        二年級上學期學校本位課程主題統整架構圖</a:t>
            </a:r>
            <a:endParaRPr lang="zh-TW" altLang="en-US" sz="2000" dirty="0"/>
          </a:p>
        </p:txBody>
      </p:sp>
      <p:pic>
        <p:nvPicPr>
          <p:cNvPr id="1030" name="Picture 6"/>
          <p:cNvPicPr>
            <a:picLocks noGrp="1" noChangeAspect="1" noChangeArrowheads="1"/>
          </p:cNvPicPr>
          <p:nvPr>
            <p:ph idx="1"/>
          </p:nvPr>
        </p:nvPicPr>
        <p:blipFill>
          <a:blip r:embed="rId3" cstate="print"/>
          <a:srcRect/>
          <a:stretch>
            <a:fillRect/>
          </a:stretch>
        </p:blipFill>
        <p:spPr bwMode="auto">
          <a:xfrm>
            <a:off x="3779912" y="1127364"/>
            <a:ext cx="2160240" cy="1927889"/>
          </a:xfrm>
          <a:prstGeom prst="rect">
            <a:avLst/>
          </a:prstGeom>
          <a:noFill/>
          <a:ln w="9525">
            <a:noFill/>
            <a:miter lim="800000"/>
            <a:headEnd/>
            <a:tailEnd/>
          </a:ln>
        </p:spPr>
      </p:pic>
      <p:pic>
        <p:nvPicPr>
          <p:cNvPr id="1031" name="Picture 7"/>
          <p:cNvPicPr>
            <a:picLocks noChangeAspect="1" noChangeArrowheads="1"/>
          </p:cNvPicPr>
          <p:nvPr/>
        </p:nvPicPr>
        <p:blipFill>
          <a:blip r:embed="rId4" cstate="print"/>
          <a:srcRect/>
          <a:stretch>
            <a:fillRect/>
          </a:stretch>
        </p:blipFill>
        <p:spPr bwMode="auto">
          <a:xfrm>
            <a:off x="2987824" y="3140968"/>
            <a:ext cx="3661389" cy="1846725"/>
          </a:xfrm>
          <a:prstGeom prst="rect">
            <a:avLst/>
          </a:prstGeom>
          <a:noFill/>
          <a:ln w="9525">
            <a:noFill/>
            <a:miter lim="800000"/>
            <a:headEnd/>
            <a:tailEnd/>
          </a:ln>
        </p:spPr>
      </p:pic>
      <p:pic>
        <p:nvPicPr>
          <p:cNvPr id="1032" name="Picture 8"/>
          <p:cNvPicPr>
            <a:picLocks noChangeAspect="1" noChangeArrowheads="1"/>
          </p:cNvPicPr>
          <p:nvPr/>
        </p:nvPicPr>
        <p:blipFill>
          <a:blip r:embed="rId5" cstate="print"/>
          <a:srcRect/>
          <a:stretch>
            <a:fillRect/>
          </a:stretch>
        </p:blipFill>
        <p:spPr bwMode="auto">
          <a:xfrm>
            <a:off x="3059832" y="5057800"/>
            <a:ext cx="4293262" cy="18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638"/>
            <a:ext cx="7498080" cy="850106"/>
          </a:xfrm>
        </p:spPr>
        <p:txBody>
          <a:bodyPr>
            <a:normAutofit/>
          </a:bodyPr>
          <a:lstStyle/>
          <a:p>
            <a:r>
              <a:rPr lang="zh-TW" altLang="en-US" sz="2000" b="1" dirty="0" smtClean="0">
                <a:solidFill>
                  <a:srgbClr val="FF0066"/>
                </a:solidFill>
                <a:effectLst>
                  <a:outerShdw blurRad="38100" dist="38100" dir="2700000" algn="tl">
                    <a:srgbClr val="C0C0C0"/>
                  </a:outerShdw>
                </a:effectLst>
                <a:latin typeface="標楷體" pitchFamily="65" charset="-120"/>
                <a:ea typeface="標楷體" pitchFamily="65" charset="-120"/>
              </a:rPr>
              <a:t>   二年級下學期學校本位課程主題統整架構圖</a:t>
            </a:r>
            <a:endParaRPr lang="zh-TW" altLang="en-US" sz="2000"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555776" y="1196752"/>
            <a:ext cx="3962896" cy="1761287"/>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2699792" y="2996952"/>
            <a:ext cx="3719686" cy="1604292"/>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2195736" y="4653136"/>
            <a:ext cx="4392145" cy="15841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638"/>
            <a:ext cx="7498080" cy="706090"/>
          </a:xfrm>
        </p:spPr>
        <p:txBody>
          <a:bodyPr>
            <a:normAutofit/>
          </a:bodyPr>
          <a:lstStyle/>
          <a:p>
            <a:r>
              <a:rPr lang="zh-TW" altLang="en-US" sz="3200" dirty="0" smtClean="0">
                <a:solidFill>
                  <a:srgbClr val="FF0000"/>
                </a:solidFill>
              </a:rPr>
              <a:t>     二年級上學期海洋教育課程</a:t>
            </a:r>
            <a:endParaRPr lang="zh-TW" altLang="en-US" sz="3200" dirty="0">
              <a:solidFill>
                <a:srgbClr val="FF0000"/>
              </a:solidFill>
            </a:endParaRPr>
          </a:p>
        </p:txBody>
      </p:sp>
      <p:pic>
        <p:nvPicPr>
          <p:cNvPr id="3075" name="Picture 3"/>
          <p:cNvPicPr>
            <a:picLocks noGrp="1" noChangeAspect="1" noChangeArrowheads="1"/>
          </p:cNvPicPr>
          <p:nvPr>
            <p:ph idx="1"/>
          </p:nvPr>
        </p:nvPicPr>
        <p:blipFill>
          <a:blip r:embed="rId2" cstate="print"/>
          <a:srcRect/>
          <a:stretch>
            <a:fillRect/>
          </a:stretch>
        </p:blipFill>
        <p:spPr bwMode="auto">
          <a:xfrm>
            <a:off x="1878032" y="1844824"/>
            <a:ext cx="6294368" cy="2404346"/>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a:stretch>
            <a:fillRect/>
          </a:stretch>
        </p:blipFill>
        <p:spPr bwMode="auto">
          <a:xfrm>
            <a:off x="2051720" y="1412776"/>
            <a:ext cx="6120679" cy="5398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3600" smtClean="0">
                <a:solidFill>
                  <a:srgbClr val="FF0000"/>
                </a:solidFill>
              </a:rPr>
              <a:t>    二</a:t>
            </a:r>
            <a:r>
              <a:rPr lang="zh-TW" altLang="en-US" sz="3600" dirty="0" smtClean="0">
                <a:solidFill>
                  <a:srgbClr val="FF0000"/>
                </a:solidFill>
              </a:rPr>
              <a:t>年級上學期海洋教育課程</a:t>
            </a:r>
            <a:endParaRPr lang="zh-TW" altLang="en-US" sz="3600" dirty="0"/>
          </a:p>
        </p:txBody>
      </p:sp>
      <p:pic>
        <p:nvPicPr>
          <p:cNvPr id="4098" name="Picture 2"/>
          <p:cNvPicPr>
            <a:picLocks noGrp="1" noChangeAspect="1" noChangeArrowheads="1"/>
          </p:cNvPicPr>
          <p:nvPr>
            <p:ph idx="1"/>
          </p:nvPr>
        </p:nvPicPr>
        <p:blipFill>
          <a:blip r:embed="rId2" cstate="print"/>
          <a:stretch>
            <a:fillRect/>
          </a:stretch>
        </p:blipFill>
        <p:spPr bwMode="auto">
          <a:xfrm>
            <a:off x="1624012" y="2586831"/>
            <a:ext cx="5895975" cy="3086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3200" dirty="0" smtClean="0"/>
              <a:t>基隆和平島台灣水產試驗所</a:t>
            </a:r>
            <a:endParaRPr lang="zh-TW" altLang="en-US" sz="3200" dirty="0"/>
          </a:p>
        </p:txBody>
      </p:sp>
      <p:sp>
        <p:nvSpPr>
          <p:cNvPr id="3" name="內容版面配置區 2"/>
          <p:cNvSpPr>
            <a:spLocks noGrp="1"/>
          </p:cNvSpPr>
          <p:nvPr>
            <p:ph idx="1"/>
          </p:nvPr>
        </p:nvSpPr>
        <p:spPr/>
        <p:txBody>
          <a:bodyPr>
            <a:normAutofit/>
          </a:bodyPr>
          <a:lstStyle/>
          <a:p>
            <a:r>
              <a:rPr lang="en-US" altLang="zh-TW" sz="2800" dirty="0" smtClean="0"/>
              <a:t>1.</a:t>
            </a:r>
            <a:r>
              <a:rPr lang="zh-TW" altLang="en-US" sz="2800" dirty="0" smtClean="0"/>
              <a:t>成立於</a:t>
            </a:r>
            <a:r>
              <a:rPr lang="en-US" altLang="zh-TW" sz="2800" dirty="0" smtClean="0"/>
              <a:t>1929</a:t>
            </a:r>
            <a:r>
              <a:rPr lang="zh-TW" altLang="en-US" sz="2800" dirty="0" smtClean="0"/>
              <a:t>年的台灣水產試驗所，是台灣水產試驗最具權威的研究單位。</a:t>
            </a:r>
            <a:endParaRPr lang="en-US" altLang="zh-TW" sz="2800" dirty="0" smtClean="0"/>
          </a:p>
          <a:p>
            <a:r>
              <a:rPr lang="en-US" altLang="zh-TW" sz="2800" dirty="0" smtClean="0"/>
              <a:t>2.</a:t>
            </a:r>
            <a:r>
              <a:rPr lang="zh-TW" altLang="en-US" sz="2800" dirty="0" smtClean="0"/>
              <a:t>在研究大樓一樓，設置了數個大型水族箱，水族箱中飼養各種魚類，是具生態教育功能的展示館。</a:t>
            </a:r>
            <a:endParaRPr lang="en-US" altLang="zh-TW" sz="2800" dirty="0" smtClean="0"/>
          </a:p>
          <a:p>
            <a:r>
              <a:rPr lang="en-US" altLang="zh-TW" sz="2800" dirty="0" smtClean="0"/>
              <a:t>3.</a:t>
            </a:r>
            <a:r>
              <a:rPr lang="zh-TW" altLang="en-US" sz="2800" dirty="0" smtClean="0"/>
              <a:t>二樓及三樓分別設有生物標本展覽室及魚具陳列室，讓參觀者能夠了解過去捕魚的歷史，及捕魚方式的演進。</a:t>
            </a:r>
            <a:endParaRPr lang="zh-TW" alt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638"/>
            <a:ext cx="7498080" cy="994122"/>
          </a:xfrm>
        </p:spPr>
        <p:txBody>
          <a:bodyPr>
            <a:normAutofit/>
          </a:bodyPr>
          <a:lstStyle/>
          <a:p>
            <a:r>
              <a:rPr lang="zh-TW" altLang="en-US" sz="3200" dirty="0" smtClean="0"/>
              <a:t>海洋故事</a:t>
            </a:r>
            <a:r>
              <a:rPr lang="en-US" altLang="zh-TW" sz="3200" dirty="0" smtClean="0"/>
              <a:t>---</a:t>
            </a:r>
            <a:r>
              <a:rPr lang="zh-TW" altLang="en-US" sz="3200" dirty="0" smtClean="0"/>
              <a:t>小紙船看海</a:t>
            </a:r>
            <a:endParaRPr lang="zh-TW" altLang="en-US" sz="3200" dirty="0"/>
          </a:p>
        </p:txBody>
      </p:sp>
      <p:sp>
        <p:nvSpPr>
          <p:cNvPr id="3" name="內容版面配置區 2"/>
          <p:cNvSpPr>
            <a:spLocks noGrp="1"/>
          </p:cNvSpPr>
          <p:nvPr>
            <p:ph idx="1"/>
          </p:nvPr>
        </p:nvSpPr>
        <p:spPr>
          <a:xfrm>
            <a:off x="1435608" y="1447800"/>
            <a:ext cx="7498080" cy="1909192"/>
          </a:xfrm>
        </p:spPr>
        <p:txBody>
          <a:bodyPr>
            <a:normAutofit/>
          </a:bodyPr>
          <a:lstStyle/>
          <a:p>
            <a:r>
              <a:rPr lang="zh-TW" altLang="en-US" dirty="0" smtClean="0"/>
              <a:t>故事導讀</a:t>
            </a:r>
            <a:r>
              <a:rPr lang="en-US" altLang="zh-TW" dirty="0" smtClean="0"/>
              <a:t>---</a:t>
            </a:r>
            <a:r>
              <a:rPr lang="zh-TW" altLang="en-US" dirty="0" smtClean="0"/>
              <a:t>利用</a:t>
            </a:r>
            <a:r>
              <a:rPr lang="zh-TW" altLang="en-US" u="sng" dirty="0" smtClean="0">
                <a:solidFill>
                  <a:schemeClr val="accent2"/>
                </a:solidFill>
              </a:rPr>
              <a:t>文化部兒童故事館</a:t>
            </a:r>
            <a:r>
              <a:rPr lang="zh-TW" altLang="en-US" dirty="0" smtClean="0"/>
              <a:t>的網 站，來進行故事的導讀</a:t>
            </a:r>
            <a:r>
              <a:rPr lang="en-US" altLang="zh-TW" dirty="0" smtClean="0"/>
              <a:t>!</a:t>
            </a:r>
          </a:p>
          <a:p>
            <a:r>
              <a:rPr lang="zh-TW" altLang="en-US" dirty="0" smtClean="0"/>
              <a:t>有生動的故事動畫、好聽的配樂及故事旁白。</a:t>
            </a:r>
            <a:endParaRPr lang="zh-TW"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3200" dirty="0" smtClean="0"/>
              <a:t>觀賞海洋相關影片</a:t>
            </a:r>
            <a:r>
              <a:rPr lang="en-US" altLang="zh-TW" sz="3200" dirty="0" smtClean="0"/>
              <a:t>---</a:t>
            </a:r>
            <a:r>
              <a:rPr lang="zh-TW" altLang="en-US" sz="3200" dirty="0" smtClean="0"/>
              <a:t>海洋世界</a:t>
            </a:r>
            <a:endParaRPr lang="zh-TW" altLang="en-US" sz="3200" dirty="0"/>
          </a:p>
        </p:txBody>
      </p:sp>
      <p:sp>
        <p:nvSpPr>
          <p:cNvPr id="3" name="內容版面配置區 2"/>
          <p:cNvSpPr>
            <a:spLocks noGrp="1"/>
          </p:cNvSpPr>
          <p:nvPr>
            <p:ph idx="1"/>
          </p:nvPr>
        </p:nvSpPr>
        <p:spPr/>
        <p:txBody>
          <a:bodyPr/>
          <a:lstStyle/>
          <a:p>
            <a:r>
              <a:rPr lang="en-US" altLang="zh-TW" dirty="0" smtClean="0"/>
              <a:t> </a:t>
            </a:r>
            <a:r>
              <a:rPr lang="zh-TW" altLang="en-US" dirty="0" smtClean="0"/>
              <a:t>影片介紹奇妙的海洋生物和繽紛的水中世界及難得一見的海洋自然奇觀。</a:t>
            </a:r>
            <a:endParaRPr lang="en-US" altLang="zh-TW" dirty="0" smtClean="0"/>
          </a:p>
          <a:p>
            <a:r>
              <a:rPr lang="zh-TW" altLang="en-US" dirty="0" smtClean="0"/>
              <a:t>熱帶海洋、海底螃蟹大軍、飛魚躍出水面、海豚躍出水面</a:t>
            </a:r>
            <a:r>
              <a:rPr lang="en-US" altLang="zh-TW" dirty="0" smtClean="0"/>
              <a:t>…</a:t>
            </a:r>
            <a:r>
              <a:rPr lang="zh-TW" altLang="en-US" dirty="0" smtClean="0"/>
              <a:t>等。</a:t>
            </a:r>
            <a:endParaRPr lang="en-US" altLang="zh-TW" dirty="0" smtClean="0"/>
          </a:p>
          <a:p>
            <a:endParaRPr lang="en-US" altLang="zh-TW"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線">
  <a:themeElements>
    <a:clrScheme name="流線">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線">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線">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212</TotalTime>
  <Words>327</Words>
  <Application>Microsoft Office PowerPoint</Application>
  <PresentationFormat>如螢幕大小 (4:3)</PresentationFormat>
  <Paragraphs>28</Paragraphs>
  <Slides>17</Slides>
  <Notes>2</Notes>
  <HiddenSlides>0</HiddenSlides>
  <MMClips>0</MMClips>
  <ScaleCrop>false</ScaleCrop>
  <HeadingPairs>
    <vt:vector size="4" baseType="variant">
      <vt:variant>
        <vt:lpstr>佈景主題</vt:lpstr>
      </vt:variant>
      <vt:variant>
        <vt:i4>1</vt:i4>
      </vt:variant>
      <vt:variant>
        <vt:lpstr>投影片標題</vt:lpstr>
      </vt:variant>
      <vt:variant>
        <vt:i4>17</vt:i4>
      </vt:variant>
    </vt:vector>
  </HeadingPairs>
  <TitlesOfParts>
    <vt:vector size="18" baseType="lpstr">
      <vt:lpstr>流線</vt:lpstr>
      <vt:lpstr>  東信國小一百零一學年度      二年級課程計畫簡報 </vt:lpstr>
      <vt:lpstr>                  報告大綱</vt:lpstr>
      <vt:lpstr>        二年級上學期學校本位課程主題統整架構圖</vt:lpstr>
      <vt:lpstr>   二年級下學期學校本位課程主題統整架構圖</vt:lpstr>
      <vt:lpstr>     二年級上學期海洋教育課程</vt:lpstr>
      <vt:lpstr>    二年級上學期海洋教育課程</vt:lpstr>
      <vt:lpstr>基隆和平島台灣水產試驗所</vt:lpstr>
      <vt:lpstr>海洋故事---小紙船看海</vt:lpstr>
      <vt:lpstr>觀賞海洋相關影片---海洋世界</vt:lpstr>
      <vt:lpstr>海洋之美圖畫創作</vt:lpstr>
      <vt:lpstr>投影片 11</vt:lpstr>
      <vt:lpstr>投影片 12</vt:lpstr>
      <vt:lpstr>投影片 13</vt:lpstr>
      <vt:lpstr>投影片 14</vt:lpstr>
      <vt:lpstr>             二上彈性學習節數一覽表</vt:lpstr>
      <vt:lpstr>          二下彈性學習節數一覽表</vt:lpstr>
      <vt:lpstr>投影片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東信國小一百零一學年度  二年級課程計畫簡報 </dc:title>
  <dc:creator>user</dc:creator>
  <cp:lastModifiedBy>user</cp:lastModifiedBy>
  <cp:revision>31</cp:revision>
  <dcterms:created xsi:type="dcterms:W3CDTF">2012-08-04T08:51:36Z</dcterms:created>
  <dcterms:modified xsi:type="dcterms:W3CDTF">2012-08-04T13:21:43Z</dcterms:modified>
</cp:coreProperties>
</file>