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5" r:id="rId5"/>
    <p:sldId id="276" r:id="rId6"/>
    <p:sldId id="277" r:id="rId7"/>
    <p:sldId id="278" r:id="rId8"/>
    <p:sldId id="299" r:id="rId9"/>
    <p:sldId id="279" r:id="rId10"/>
    <p:sldId id="307" r:id="rId11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1" roundtripDataSignature="AMtx7mg2ZPpZzQ0zvzytWnK2nLC9iUUE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072E26-66AA-400F-B185-925565D08D3E}">
  <a:tblStyle styleId="{05072E26-66AA-400F-B185-925565D08D3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2740" autoAdjust="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51" Type="http://customschemas.google.com/relationships/presentationmetadata" Target="metadata"/><Relationship Id="rId3" Type="http://schemas.openxmlformats.org/officeDocument/2006/relationships/slide" Target="slides/slide2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83060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3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3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54" name="Google Shape;35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7088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4:notes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5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5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5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文字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5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5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5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5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 t="17425" b="26036"/>
          <a:stretch/>
        </p:blipFill>
        <p:spPr>
          <a:xfrm>
            <a:off x="3642270" y="280658"/>
            <a:ext cx="4617750" cy="147571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1524000" y="186022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Microsoft JhengHei"/>
              <a:buNone/>
            </a:pPr>
            <a:r>
              <a:rPr 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基隆巿11</a:t>
            </a:r>
            <a:r>
              <a:rPr lang="en-US" alt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4</a:t>
            </a:r>
            <a:r>
              <a:rPr 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學年度</a:t>
            </a:r>
            <a:br>
              <a:rPr 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國民中學及國民小學課程計畫</a:t>
            </a:r>
            <a:br>
              <a:rPr 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備查</a:t>
            </a:r>
            <a:r>
              <a:rPr lang="zh-TW" b="1" dirty="0" smtClean="0">
                <a:latin typeface="Microsoft JhengHei"/>
                <a:ea typeface="Microsoft JhengHei"/>
                <a:cs typeface="Microsoft JhengHei"/>
                <a:sym typeface="Microsoft JhengHei"/>
              </a:rPr>
              <a:t>作業</a:t>
            </a:r>
            <a:r>
              <a:rPr lang="zh-TW" altLang="en-US" b="1" dirty="0" smtClean="0">
                <a:latin typeface="Microsoft JhengHei"/>
                <a:ea typeface="Microsoft JhengHei"/>
                <a:cs typeface="Microsoft JhengHei"/>
                <a:sym typeface="Microsoft JhengHei"/>
              </a:rPr>
              <a:t>（東</a:t>
            </a:r>
            <a:r>
              <a:rPr lang="zh-TW" altLang="en-US" b="1" smtClean="0">
                <a:latin typeface="Microsoft JhengHei"/>
                <a:ea typeface="Microsoft JhengHei"/>
                <a:cs typeface="Microsoft JhengHei"/>
                <a:sym typeface="Microsoft JhengHei"/>
              </a:rPr>
              <a:t>信國小）</a:t>
            </a:r>
            <a:endParaRPr b="1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8" name="Google Shape;98;p1"/>
          <p:cNvSpPr txBox="1">
            <a:spLocks noGrp="1"/>
          </p:cNvSpPr>
          <p:nvPr>
            <p:ph type="subTitle" idx="1"/>
          </p:nvPr>
        </p:nvSpPr>
        <p:spPr>
          <a:xfrm>
            <a:off x="2976669" y="4700588"/>
            <a:ext cx="6811224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TW" dirty="0">
                <a:latin typeface="Microsoft JhengHei"/>
                <a:ea typeface="Microsoft JhengHei"/>
                <a:cs typeface="Microsoft JhengHei"/>
                <a:sym typeface="Microsoft JhengHei"/>
              </a:rPr>
              <a:t>(含特殊教育班、藝術才能班及體育班)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zh-TW" dirty="0">
                <a:latin typeface="Microsoft JhengHei"/>
                <a:ea typeface="Microsoft JhengHei"/>
                <a:cs typeface="Microsoft JhengHei"/>
                <a:sym typeface="Microsoft JhengHei"/>
              </a:rPr>
              <a:t>11</a:t>
            </a:r>
            <a:r>
              <a:rPr lang="en-US" altLang="zh-TW" dirty="0">
                <a:latin typeface="Microsoft JhengHei"/>
                <a:ea typeface="Microsoft JhengHei"/>
                <a:cs typeface="Microsoft JhengHei"/>
                <a:sym typeface="Microsoft JhengHei"/>
              </a:rPr>
              <a:t>4</a:t>
            </a:r>
            <a:r>
              <a:rPr lang="zh-TW" dirty="0">
                <a:latin typeface="Microsoft JhengHei"/>
                <a:ea typeface="Microsoft JhengHei"/>
                <a:cs typeface="Microsoft JhengHei"/>
                <a:sym typeface="Microsoft JhengHei"/>
              </a:rPr>
              <a:t>.04.</a:t>
            </a:r>
            <a:r>
              <a:rPr lang="en-US" altLang="zh-TW" dirty="0">
                <a:latin typeface="Microsoft JhengHei"/>
                <a:ea typeface="Microsoft JhengHei"/>
                <a:cs typeface="Microsoft JhengHei"/>
                <a:sym typeface="Microsoft JhengHei"/>
              </a:rPr>
              <a:t>30</a:t>
            </a:r>
            <a:endParaRPr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9" name="Google Shape;9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1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31"/>
          <p:cNvSpPr txBox="1">
            <a:spLocks noGrp="1"/>
          </p:cNvSpPr>
          <p:nvPr>
            <p:ph type="body" idx="1"/>
          </p:nvPr>
        </p:nvSpPr>
        <p:spPr>
          <a:xfrm>
            <a:off x="838200" y="1455823"/>
            <a:ext cx="10515600" cy="5107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altLang="zh-TW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altLang="zh-TW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lang="en-US" altLang="zh-TW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感謝大家的配合</a:t>
            </a:r>
            <a:r>
              <a:rPr lang="en-US" altLang="zh-TW" sz="4400" b="1" dirty="0">
                <a:solidFill>
                  <a:srgbClr val="FF0000"/>
                </a:solidFill>
              </a:rPr>
              <a:t>!</a:t>
            </a:r>
            <a:endParaRPr sz="4400" b="1" dirty="0">
              <a:solidFill>
                <a:srgbClr val="FF0000"/>
              </a:solidFill>
            </a:endParaRPr>
          </a:p>
        </p:txBody>
      </p:sp>
      <p:sp>
        <p:nvSpPr>
          <p:cNvPr id="429" name="Google Shape;42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610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12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 sz="3600" b="1" i="0" u="none" strike="noStrike" dirty="0">
                <a:sym typeface="Microsoft JhengHei"/>
              </a:rPr>
              <a:t>基隆巿11</a:t>
            </a:r>
            <a:r>
              <a:rPr lang="en-US" altLang="zh-TW" sz="3600" b="1" i="0" u="none" strike="noStrike" dirty="0">
                <a:sym typeface="Microsoft JhengHei"/>
              </a:rPr>
              <a:t>4</a:t>
            </a:r>
            <a:r>
              <a:rPr lang="zh-TW" sz="3600" b="1" i="0" u="none" strike="noStrike" dirty="0">
                <a:sym typeface="Microsoft JhengHei"/>
              </a:rPr>
              <a:t>學年度</a:t>
            </a:r>
            <a:br>
              <a:rPr lang="zh-TW" sz="3600" b="1" i="0" u="none" strike="noStrike" dirty="0">
                <a:sym typeface="Microsoft JhengHei"/>
              </a:rPr>
            </a:br>
            <a:r>
              <a:rPr lang="zh-TW" sz="3600" b="1" i="0" u="none" strike="noStrike" dirty="0">
                <a:sym typeface="Microsoft JhengHei"/>
              </a:rPr>
              <a:t>國民中學及國民小學課程計畫備查作業</a:t>
            </a:r>
            <a:endParaRPr sz="3600" b="1" dirty="0"/>
          </a:p>
        </p:txBody>
      </p:sp>
      <p:sp>
        <p:nvSpPr>
          <p:cNvPr id="117" name="Google Shape;1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2DDC38B-778D-4014-B4F5-DBABBC02B203}"/>
              </a:ext>
            </a:extLst>
          </p:cNvPr>
          <p:cNvSpPr txBox="1"/>
          <p:nvPr/>
        </p:nvSpPr>
        <p:spPr>
          <a:xfrm>
            <a:off x="838200" y="1545022"/>
            <a:ext cx="10880834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課程計畫內容應符合十二年國教課程綱要之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領域課程、彈性課程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及實施規範規劃：其中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彈性學習課程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規劃應符合十二年國教課綱規定之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統整性主題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專題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議題探究、社團活動與技藝課程、特殊需求領域課程或是其他類課程之任一主題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，並依教育部國教署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月發布之「國民小學及國民中學教育階段之彈性學習課程補充說明」規劃辦理。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國教署進行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全面考核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彈性學習課程內容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公立國中小能以</a:t>
            </a:r>
            <a:r>
              <a:rPr lang="zh-TW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安全教育</a:t>
            </a:r>
            <a:r>
              <a:rPr lang="en-US" altLang="zh-TW" sz="1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1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性別平等教育</a:t>
            </a:r>
            <a:r>
              <a:rPr lang="zh-TW" alt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sz="20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戶外教育</a:t>
            </a:r>
            <a:r>
              <a:rPr lang="zh-TW" altLang="en-US" sz="1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為主題，</a:t>
            </a:r>
            <a:r>
              <a:rPr lang="zh-TW" altLang="en-US" sz="1800" b="1" u="sng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規劃統整性、主題性之彈性學習課程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於任一年級之全部班級，規劃全學年至少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節課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上下學期各至少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節課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，深化課程內容，並引導學生進行知能整合與生活實踐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學校應於學校課程總體架構之「課程架構」載明議題融入彈性學習課程之議題及節數，</a:t>
            </a:r>
            <a:r>
              <a:rPr lang="zh-TW" altLang="en-US" sz="1800" b="1" u="sng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並於「課程計畫」中敘明議題融入之單元</a:t>
            </a:r>
            <a:r>
              <a:rPr lang="en-US" altLang="zh-TW" sz="1800" b="1" u="sng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u="sng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主題名稱及教學重點，且非以宣導或活動形式辦理。</a:t>
            </a:r>
            <a:r>
              <a:rPr lang="en-US" altLang="zh-TW" sz="1800" b="1" u="sng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0325</a:t>
            </a:r>
            <a:r>
              <a:rPr lang="zh-TW" altLang="en-US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公布版</a:t>
            </a:r>
            <a:r>
              <a:rPr lang="en-US" altLang="zh-TW" sz="1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b="1" u="sng" dirty="0">
              <a:solidFill>
                <a:srgbClr val="FF0000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548489" y="709365"/>
            <a:ext cx="5128392" cy="1723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6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CIRN</a:t>
            </a:r>
            <a:r>
              <a:rPr lang="zh-TW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                      </a:t>
            </a:r>
            <a:r>
              <a:rPr lang="zh-TW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取自CIRN </a:t>
            </a:r>
            <a:r>
              <a:rPr lang="en-US" altLang="zh-TW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114</a:t>
            </a:r>
            <a:r>
              <a:rPr lang="zh-TW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.04.</a:t>
            </a:r>
            <a:r>
              <a:rPr lang="en-US" altLang="zh-TW" sz="1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國民小學及國民中學部定課程及校訂課程之規劃</a:t>
            </a:r>
            <a:endParaRPr sz="18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4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</a:t>
            </a:r>
            <a:r>
              <a:rPr lang="en-US" altLang="zh-TW" sz="1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</a:t>
            </a:r>
            <a:r>
              <a:rPr lang="zh-TW" sz="1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學年度(110年2月修正總綱)</a:t>
            </a:r>
            <a:endParaRPr sz="14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4" name="Google Shape;1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  <p:pic>
        <p:nvPicPr>
          <p:cNvPr id="125" name="Google Shape;125;p4"/>
          <p:cNvPicPr preferRelativeResize="0"/>
          <p:nvPr/>
        </p:nvPicPr>
        <p:blipFill rotWithShape="1">
          <a:blip r:embed="rId3">
            <a:alphaModFix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/>
        </p:blipFill>
        <p:spPr>
          <a:xfrm>
            <a:off x="6096000" y="76200"/>
            <a:ext cx="5781675" cy="678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15D10766-F656-4F20-9701-5F5FD5D4AC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3127" y="2995191"/>
            <a:ext cx="2860663" cy="286066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9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Microsoft JhengHei"/>
              <a:buNone/>
            </a:pP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/>
            </a:r>
            <a:b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altLang="en-US" b="1" dirty="0"/>
              <a:t>五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、依學校設置敘寫(特教)</a:t>
            </a:r>
            <a:endParaRPr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8" name="Google Shape;198;p10"/>
          <p:cNvSpPr txBox="1">
            <a:spLocks noGrp="1"/>
          </p:cNvSpPr>
          <p:nvPr>
            <p:ph type="body" idx="1"/>
          </p:nvPr>
        </p:nvSpPr>
        <p:spPr>
          <a:xfrm>
            <a:off x="557049" y="1681486"/>
            <a:ext cx="10729788" cy="4516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lvl="1" indent="-228600" algn="l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zh-TW" sz="1800" b="1" i="0" u="none" strike="noStrike" dirty="0">
                <a:solidFill>
                  <a:srgbClr val="FF0000"/>
                </a:solidFill>
                <a:sym typeface="Microsoft JhengHei"/>
              </a:rPr>
              <a:t>特殊需求學生</a:t>
            </a:r>
            <a:r>
              <a:rPr lang="zh-TW" sz="1800" b="1" i="0" u="none" strike="noStrike" dirty="0">
                <a:sym typeface="Microsoft JhengHei"/>
              </a:rPr>
              <a:t>課程計畫 : </a:t>
            </a:r>
            <a:endParaRPr sz="1800" b="1" dirty="0"/>
          </a:p>
          <a:p>
            <a:pPr marL="685800" lvl="1" indent="-228600" algn="l" rtl="0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TW" sz="1800" b="1" i="0" u="none" strike="noStrike" dirty="0">
                <a:sym typeface="Microsoft JhengHei"/>
              </a:rPr>
              <a:t>因涉及學生個人隱私,</a:t>
            </a:r>
            <a:r>
              <a:rPr lang="zh-TW" sz="1800" b="1" i="0" u="none" strike="noStrike" dirty="0">
                <a:solidFill>
                  <a:srgbClr val="FF0000"/>
                </a:solidFill>
                <a:sym typeface="Microsoft JhengHei"/>
              </a:rPr>
              <a:t>另以公務填報方式</a:t>
            </a:r>
            <a:r>
              <a:rPr lang="zh-TW" sz="1800" b="1" i="0" u="none" strike="noStrike" dirty="0">
                <a:sym typeface="Microsoft JhengHei"/>
              </a:rPr>
              <a:t>辦理(公務填報序號由教育處特殊教育課程承辦人另函公告)。</a:t>
            </a:r>
            <a:endParaRPr lang="en-US" altLang="zh-TW" sz="1800" b="1" i="0" u="none" strike="noStrike" dirty="0">
              <a:sym typeface="Microsoft JhengHei"/>
            </a:endParaRPr>
          </a:p>
          <a:p>
            <a:pPr marL="685800" lvl="1" indent="-228600">
              <a:lnSpc>
                <a:spcPct val="170000"/>
              </a:lnSpc>
            </a:pPr>
            <a:r>
              <a:rPr lang="zh-TW" altLang="zh-TW" sz="2000" b="1" dirty="0"/>
              <a:t>特殊教育課程需符合「特殊教育課程實施規範」之規定以及特殊教育推行委員會審議通過之項目進行規畫</a:t>
            </a:r>
            <a:r>
              <a:rPr lang="zh-TW" altLang="en-US" sz="2000" b="1" dirty="0"/>
              <a:t>。</a:t>
            </a:r>
            <a:endParaRPr sz="1800" b="1" dirty="0"/>
          </a:p>
          <a:p>
            <a:pPr marL="685800" lvl="1" indent="-228600" algn="l" rtl="0">
              <a:lnSpc>
                <a:spcPct val="1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TW" altLang="en-US" sz="1800" b="1" dirty="0"/>
              <a:t>特殊教育班特殊需求學生課程計畫</a:t>
            </a:r>
            <a:r>
              <a:rPr lang="en-US" altLang="zh-TW" sz="1800" b="1" dirty="0"/>
              <a:t>(</a:t>
            </a:r>
            <a:r>
              <a:rPr lang="zh-TW" altLang="en-US" sz="1800" b="1" dirty="0"/>
              <a:t>表</a:t>
            </a:r>
            <a:r>
              <a:rPr lang="en-US" altLang="zh-TW" sz="1800" b="1" dirty="0"/>
              <a:t>7-1~</a:t>
            </a:r>
            <a:r>
              <a:rPr lang="zh-TW" altLang="en-US" sz="1800" b="1" dirty="0"/>
              <a:t>表</a:t>
            </a:r>
            <a:r>
              <a:rPr lang="en-US" altLang="zh-TW" sz="1800" b="1" dirty="0"/>
              <a:t>7-3) </a:t>
            </a:r>
            <a:r>
              <a:rPr lang="zh-TW" altLang="en-US" sz="1800" b="1" dirty="0"/>
              <a:t>，</a:t>
            </a:r>
            <a:r>
              <a:rPr lang="zh-TW" altLang="en-US" sz="1800" b="1" dirty="0">
                <a:solidFill>
                  <a:srgbClr val="0033CC"/>
                </a:solidFill>
              </a:rPr>
              <a:t>表</a:t>
            </a:r>
            <a:r>
              <a:rPr lang="en-US" altLang="zh-TW" sz="1800" b="1" dirty="0">
                <a:solidFill>
                  <a:srgbClr val="0033CC"/>
                </a:solidFill>
              </a:rPr>
              <a:t>7-1</a:t>
            </a:r>
            <a:r>
              <a:rPr lang="zh-TW" altLang="en-US" sz="1800" b="1" dirty="0"/>
              <a:t>供特教推行委員會審議個別學生</a:t>
            </a:r>
            <a:r>
              <a:rPr lang="en-US" altLang="zh-TW" sz="1800" b="1" dirty="0"/>
              <a:t>IEP</a:t>
            </a:r>
            <a:r>
              <a:rPr lang="zh-TW" altLang="en-US" sz="1800" b="1" dirty="0"/>
              <a:t>各項特殊需求之彙整摘要，</a:t>
            </a:r>
            <a:r>
              <a:rPr lang="zh-TW" altLang="en-US" sz="1800" b="1" dirty="0">
                <a:solidFill>
                  <a:srgbClr val="0033CC"/>
                </a:solidFill>
              </a:rPr>
              <a:t>不用上傳至課程計畫備查</a:t>
            </a:r>
            <a:r>
              <a:rPr lang="zh-TW" altLang="en-US" sz="1800" b="1" dirty="0"/>
              <a:t>；</a:t>
            </a:r>
            <a:r>
              <a:rPr lang="zh-TW" altLang="en-US" sz="1800" b="1" dirty="0">
                <a:solidFill>
                  <a:srgbClr val="FF0000"/>
                </a:solidFill>
              </a:rPr>
              <a:t>表</a:t>
            </a:r>
            <a:r>
              <a:rPr lang="en-US" altLang="zh-TW" sz="1800" b="1" dirty="0">
                <a:solidFill>
                  <a:srgbClr val="FF0000"/>
                </a:solidFill>
              </a:rPr>
              <a:t>7-2</a:t>
            </a:r>
            <a:r>
              <a:rPr lang="zh-TW" altLang="en-US" sz="1800" b="1" dirty="0">
                <a:solidFill>
                  <a:srgbClr val="FF0000"/>
                </a:solidFill>
              </a:rPr>
              <a:t>和表</a:t>
            </a:r>
            <a:r>
              <a:rPr lang="en-US" altLang="zh-TW" sz="1800" b="1" dirty="0">
                <a:solidFill>
                  <a:srgbClr val="FF0000"/>
                </a:solidFill>
              </a:rPr>
              <a:t>7-3</a:t>
            </a:r>
            <a:r>
              <a:rPr lang="zh-TW" altLang="en-US" sz="1800" b="1" u="sng" dirty="0"/>
              <a:t>應包含</a:t>
            </a:r>
            <a:r>
              <a:rPr lang="zh-TW" altLang="en-US" sz="1800" b="1" u="sng" dirty="0">
                <a:solidFill>
                  <a:srgbClr val="FF0000"/>
                </a:solidFill>
              </a:rPr>
              <a:t>各類型特殊教育班部定課程、校訂課程及特殊需求領域課程之課程計畫，</a:t>
            </a:r>
            <a:r>
              <a:rPr lang="zh-TW" altLang="en-US" sz="1800" b="1" u="sng" dirty="0"/>
              <a:t>請務必經特殊教育推行委員會審議後送課程發展委員會通過後</a:t>
            </a:r>
            <a:r>
              <a:rPr lang="zh-TW" altLang="en-US" sz="1800" b="1" u="sng" dirty="0">
                <a:solidFill>
                  <a:srgbClr val="FF0000"/>
                </a:solidFill>
              </a:rPr>
              <a:t>上傳公務填報</a:t>
            </a:r>
            <a:r>
              <a:rPr lang="en-US" altLang="zh-TW" sz="1800" b="1" u="sng" dirty="0"/>
              <a:t>(</a:t>
            </a:r>
            <a:r>
              <a:rPr lang="zh-TW" altLang="en-US" sz="1800" b="1" u="sng" dirty="0"/>
              <a:t>資料上傳處特教科另函文</a:t>
            </a:r>
            <a:r>
              <a:rPr lang="en-US" altLang="zh-TW" sz="1800" b="1" u="sng" dirty="0"/>
              <a:t>)</a:t>
            </a:r>
            <a:r>
              <a:rPr lang="zh-TW" altLang="en-US" sz="1800" b="1" dirty="0"/>
              <a:t>。俟本府同意備查後，請將表</a:t>
            </a:r>
            <a:r>
              <a:rPr lang="en-US" altLang="zh-TW" sz="1800" b="1" dirty="0"/>
              <a:t>7-2</a:t>
            </a:r>
            <a:r>
              <a:rPr lang="zh-TW" altLang="en-US" sz="1800" b="1" dirty="0"/>
              <a:t>和表</a:t>
            </a:r>
            <a:r>
              <a:rPr lang="en-US" altLang="zh-TW" sz="1800" b="1" dirty="0"/>
              <a:t>7-3</a:t>
            </a:r>
            <a:r>
              <a:rPr lang="zh-TW" altLang="en-US" sz="1800" b="1" dirty="0"/>
              <a:t>上傳至本府教育處課程平台及學校首頁。</a:t>
            </a:r>
            <a:endParaRPr sz="1800" b="1" i="0" u="none" strike="noStrike" dirty="0">
              <a:sym typeface="Microsoft JhengHei"/>
            </a:endParaRPr>
          </a:p>
        </p:txBody>
      </p:sp>
      <p:pic>
        <p:nvPicPr>
          <p:cNvPr id="199" name="Google Shape;199;p10" descr="Download &lt;strong&gt;Call&lt;/strong&gt; Button Free Photo PNG HQ PNG Image | FreePNGIm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45817" y="910218"/>
            <a:ext cx="529614" cy="529614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1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七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、本學年度課程備查事項提醒1:</a:t>
            </a:r>
            <a:endParaRPr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34" name="Google Shape;334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(一)本土語文課程:</a:t>
            </a:r>
            <a:endParaRPr dirty="0"/>
          </a:p>
          <a:p>
            <a:pPr marL="685800" marR="0" lvl="1" indent="-228600" algn="l" rtl="0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1、國小11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4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學年度一、二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、三、四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年級加入</a:t>
            </a:r>
            <a:r>
              <a:rPr lang="zh-TW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「臺灣手語」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,學校依開設狀況敘寫及增刪表格。</a:t>
            </a:r>
            <a:endParaRPr dirty="0"/>
          </a:p>
          <a:p>
            <a:pPr marL="685800" marR="0" lvl="1" indent="-228600" algn="l" rtl="0">
              <a:lnSpc>
                <a:spcPct val="1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2、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國中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本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)114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學年度將</a:t>
            </a:r>
            <a:r>
              <a:rPr lang="zh-TW" altLang="en-US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本土語文納入部定課程</a:t>
            </a:r>
            <a:r>
              <a:rPr lang="en-US" altLang="zh-TW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--</a:t>
            </a:r>
            <a:r>
              <a:rPr lang="zh-TW" altLang="en-US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七、八年級實施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,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彈性課程時數調整減少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1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節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,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相關計畫敘寫於各年級領域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/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科目課程計畫</a:t>
            </a:r>
            <a:r>
              <a:rPr lang="en-US" alt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,</a:t>
            </a: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學校依開設狀況敘寫及增刪表格。</a:t>
            </a:r>
            <a:r>
              <a:rPr lang="zh-TW" altLang="en-US" dirty="0">
                <a:solidFill>
                  <a:srgbClr val="FF0000"/>
                </a:solidFill>
              </a:rPr>
              <a:t>本土語文</a:t>
            </a:r>
            <a:r>
              <a:rPr lang="en-US" altLang="zh-TW" dirty="0">
                <a:solidFill>
                  <a:srgbClr val="FF0000"/>
                </a:solidFill>
              </a:rPr>
              <a:t>/</a:t>
            </a:r>
            <a:r>
              <a:rPr lang="zh-TW" altLang="en-US" dirty="0">
                <a:solidFill>
                  <a:srgbClr val="FF0000"/>
                </a:solidFill>
              </a:rPr>
              <a:t>台灣手語</a:t>
            </a:r>
            <a:r>
              <a:rPr lang="en-US" altLang="zh-TW" dirty="0">
                <a:solidFill>
                  <a:srgbClr val="FF0000"/>
                </a:solidFill>
              </a:rPr>
              <a:t>/</a:t>
            </a:r>
            <a:r>
              <a:rPr lang="zh-TW" altLang="en-US" dirty="0">
                <a:solidFill>
                  <a:srgbClr val="FF0000"/>
                </a:solidFill>
              </a:rPr>
              <a:t>新住民語文</a:t>
            </a:r>
            <a:r>
              <a:rPr lang="zh-TW" altLang="en-US" b="1" dirty="0">
                <a:solidFill>
                  <a:srgbClr val="FF0000"/>
                </a:solidFill>
              </a:rPr>
              <a:t>九年級開課</a:t>
            </a:r>
            <a:r>
              <a:rPr lang="zh-TW" altLang="en-US" dirty="0">
                <a:solidFill>
                  <a:srgbClr val="FF0000"/>
                </a:solidFill>
              </a:rPr>
              <a:t>，屬「彈性學習課程」。學校應調查學生選修意願，學生有學習意願，即於九年級之彈性學習課程開課。</a:t>
            </a:r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zh-TW" sz="1400" b="1" dirty="0"/>
              <a:t>來源:國民中小學開設本土語文選修課程應注意事項</a:t>
            </a:r>
            <a:endParaRPr sz="1400"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35" name="Google Shape;3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2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 altLang="en-US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七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、本學年度課程備查事項提醒2:</a:t>
            </a:r>
            <a:endParaRPr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42" name="Google Shape;342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(二)彈性課程-</a:t>
            </a:r>
            <a:r>
              <a:rPr lang="zh-TW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領域補救教學課程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:</a:t>
            </a:r>
            <a:endParaRPr dirty="0"/>
          </a:p>
          <a:p>
            <a:pPr marL="685800" marR="0" lvl="1" indent="-2286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「領域補救教學課程」係屬彈性學習課程其他類課程之一。</a:t>
            </a:r>
            <a:endParaRPr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685800" marR="0" lvl="1" indent="-22860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zh-TW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得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搭配自主學習等課程開設,內容請依據學生補救教學之需求及學習特性分析加以規劃,避免領域補救教學課程成為單一領域或科目的</a:t>
            </a:r>
            <a:r>
              <a:rPr lang="zh-TW" b="1" i="0" u="sng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擴張延伸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。</a:t>
            </a:r>
            <a:endParaRPr dirty="0"/>
          </a:p>
        </p:txBody>
      </p:sp>
      <p:sp>
        <p:nvSpPr>
          <p:cNvPr id="343" name="Google Shape;34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3"/>
          <p:cNvSpPr/>
          <p:nvPr/>
        </p:nvSpPr>
        <p:spPr>
          <a:xfrm>
            <a:off x="0" y="4907756"/>
            <a:ext cx="12192000" cy="1655762"/>
          </a:xfrm>
          <a:prstGeom prst="rect">
            <a:avLst/>
          </a:prstGeom>
          <a:gradFill>
            <a:gsLst>
              <a:gs pos="0">
                <a:srgbClr val="F6F9FC"/>
              </a:gs>
              <a:gs pos="74000">
                <a:srgbClr val="B3D1EC"/>
              </a:gs>
              <a:gs pos="83000">
                <a:srgbClr val="B3D1EC"/>
              </a:gs>
              <a:gs pos="100000">
                <a:srgbClr val="CCE0F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icrosoft JhengHei"/>
              <a:buNone/>
            </a:pPr>
            <a:r>
              <a:rPr lang="zh-TW" b="1" dirty="0">
                <a:solidFill>
                  <a:srgbClr val="FF0000"/>
                </a:solidFill>
              </a:rPr>
              <a:t>國教署考核</a:t>
            </a:r>
            <a:r>
              <a:rPr lang="zh-TW" altLang="en-US" b="1" dirty="0">
                <a:solidFill>
                  <a:srgbClr val="FF0000"/>
                </a:solidFill>
              </a:rPr>
              <a:t>項目</a:t>
            </a:r>
            <a:r>
              <a:rPr lang="zh-TW" b="1" dirty="0"/>
              <a:t>再叮嚀</a:t>
            </a:r>
            <a:r>
              <a:rPr lang="zh-TW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:</a:t>
            </a:r>
            <a:endParaRPr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50" name="Google Shape;350;p23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None/>
            </a:pPr>
            <a:r>
              <a:rPr lang="zh-TW" altLang="en-US" b="1" i="0" u="none" strike="noStrike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</a:t>
            </a:r>
            <a:r>
              <a:rPr lang="zh-TW" b="1" i="0" u="none" strike="noStrike" dirty="0">
                <a:solidFill>
                  <a:srgbClr val="0000F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(A)</a:t>
            </a:r>
            <a:r>
              <a:rPr lang="zh-TW" b="1" dirty="0">
                <a:solidFill>
                  <a:srgbClr val="0000FF"/>
                </a:solidFill>
              </a:rPr>
              <a:t> </a:t>
            </a:r>
            <a:r>
              <a:rPr lang="zh-TW" sz="3200" b="1" dirty="0">
                <a:highlight>
                  <a:srgbClr val="FFFF00"/>
                </a:highlight>
              </a:rPr>
              <a:t>11</a:t>
            </a:r>
            <a:r>
              <a:rPr lang="en-US" altLang="zh-TW" sz="3200" b="1" dirty="0">
                <a:highlight>
                  <a:srgbClr val="FFFF00"/>
                </a:highlight>
              </a:rPr>
              <a:t>4</a:t>
            </a:r>
            <a:r>
              <a:rPr lang="zh-TW" sz="3200" b="1" dirty="0">
                <a:highlight>
                  <a:srgbClr val="FFFF00"/>
                </a:highlight>
              </a:rPr>
              <a:t>年8月</a:t>
            </a:r>
            <a:r>
              <a:rPr lang="en-US" altLang="zh-TW" sz="3200" b="1" dirty="0">
                <a:highlight>
                  <a:srgbClr val="FFFF00"/>
                </a:highlight>
              </a:rPr>
              <a:t>25</a:t>
            </a:r>
            <a:r>
              <a:rPr lang="zh-TW" sz="3200" b="1" dirty="0">
                <a:highlight>
                  <a:srgbClr val="FFFF00"/>
                </a:highlight>
              </a:rPr>
              <a:t>日前</a:t>
            </a:r>
            <a:endParaRPr b="1" dirty="0">
              <a:highlight>
                <a:srgbClr val="FFFF00"/>
              </a:highlight>
            </a:endParaRPr>
          </a:p>
          <a:p>
            <a:pPr marL="685800" lvl="1" indent="-228600">
              <a:spcBef>
                <a:spcPts val="1200"/>
              </a:spcBef>
            </a:pPr>
            <a:r>
              <a:rPr lang="zh-TW" b="1" dirty="0"/>
              <a:t>各校將</a:t>
            </a:r>
            <a:r>
              <a:rPr lang="zh-TW" altLang="en-US" b="1" dirty="0"/>
              <a:t>課程計畫</a:t>
            </a:r>
            <a:r>
              <a:rPr lang="zh-TW" b="1" dirty="0"/>
              <a:t>確定版置於</a:t>
            </a:r>
            <a:r>
              <a:rPr lang="zh-TW" b="1" dirty="0">
                <a:solidFill>
                  <a:srgbClr val="FF0000"/>
                </a:solidFill>
                <a:highlight>
                  <a:srgbClr val="FFFF00"/>
                </a:highlight>
              </a:rPr>
              <a:t>學校校網首頁</a:t>
            </a:r>
            <a:r>
              <a:rPr lang="zh-TW" b="1" dirty="0">
                <a:highlight>
                  <a:srgbClr val="FFFF00"/>
                </a:highlight>
              </a:rPr>
              <a:t>(需加註</a:t>
            </a:r>
            <a:r>
              <a:rPr lang="zh-TW" b="1" dirty="0">
                <a:solidFill>
                  <a:srgbClr val="FF0000"/>
                </a:solidFill>
                <a:highlight>
                  <a:srgbClr val="FFFF00"/>
                </a:highlight>
              </a:rPr>
              <a:t>備查日期與文號</a:t>
            </a:r>
            <a:r>
              <a:rPr lang="zh-TW" b="1" dirty="0">
                <a:highlight>
                  <a:srgbClr val="FFFF00"/>
                </a:highlight>
              </a:rPr>
              <a:t>)</a:t>
            </a:r>
            <a:r>
              <a:rPr lang="zh-TW" altLang="en-US" b="1" dirty="0">
                <a:highlight>
                  <a:srgbClr val="FFFF00"/>
                </a:highlight>
              </a:rPr>
              <a:t> </a:t>
            </a:r>
            <a:r>
              <a:rPr lang="en-US" altLang="zh-TW" b="1" dirty="0">
                <a:highlight>
                  <a:srgbClr val="FFFF00"/>
                </a:highlight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真的會一一檢查網頁</a:t>
            </a:r>
            <a:r>
              <a:rPr lang="en-US" altLang="zh-TW" b="1" dirty="0">
                <a:solidFill>
                  <a:srgbClr val="FF0000"/>
                </a:solidFill>
                <a:highlight>
                  <a:srgbClr val="FFFF00"/>
                </a:highlight>
              </a:rPr>
              <a:t>!</a:t>
            </a:r>
            <a:r>
              <a:rPr lang="en-US" altLang="zh-TW" b="1" dirty="0">
                <a:highlight>
                  <a:srgbClr val="FFFF00"/>
                </a:highlight>
              </a:rPr>
              <a:t>)</a:t>
            </a:r>
          </a:p>
          <a:p>
            <a:pPr marL="685800" lvl="1" indent="-228600">
              <a:spcBef>
                <a:spcPts val="1200"/>
              </a:spcBef>
            </a:pPr>
            <a:endParaRPr lang="zh-TW" altLang="en-US" b="1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zh-TW" b="1" dirty="0">
                <a:solidFill>
                  <a:srgbClr val="FF0000"/>
                </a:solidFill>
              </a:rPr>
              <a:t>上傳至</a:t>
            </a:r>
            <a:r>
              <a:rPr lang="zh-TW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課程計畫平台</a:t>
            </a:r>
            <a:r>
              <a:rPr lang="zh-TW" altLang="en-US" b="1" dirty="0">
                <a:solidFill>
                  <a:srgbClr val="FF0000"/>
                </a:solidFill>
              </a:rPr>
              <a:t>及</a:t>
            </a:r>
            <a:r>
              <a:rPr lang="zh-TW" altLang="en-US" sz="3200" b="1" dirty="0">
                <a:solidFill>
                  <a:srgbClr val="FF0000"/>
                </a:solidFill>
              </a:rPr>
              <a:t>教育部</a:t>
            </a:r>
            <a:r>
              <a:rPr lang="zh-TW" altLang="en-US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人力資源網</a:t>
            </a:r>
            <a:r>
              <a:rPr lang="zh-TW" b="1" dirty="0"/>
              <a:t>。</a:t>
            </a:r>
            <a:endParaRPr lang="en-US" altLang="zh-TW" b="1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endParaRPr lang="en-US" altLang="zh-TW" b="1" dirty="0"/>
          </a:p>
          <a:p>
            <a:pPr marL="457200" lvl="1" indent="0">
              <a:buNone/>
            </a:pPr>
            <a:r>
              <a:rPr lang="zh-TW" b="1" dirty="0">
                <a:solidFill>
                  <a:srgbClr val="FF0000"/>
                </a:solidFill>
              </a:rPr>
              <a:t> </a:t>
            </a:r>
            <a:r>
              <a:rPr lang="zh-TW" sz="3600" b="1" dirty="0">
                <a:solidFill>
                  <a:srgbClr val="0000FF"/>
                </a:solidFill>
              </a:rPr>
              <a:t>(B)</a:t>
            </a:r>
            <a:r>
              <a:rPr lang="zh-TW" sz="28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彈性課程-</a:t>
            </a:r>
            <a:r>
              <a:rPr lang="zh-TW" sz="28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標記</a:t>
            </a:r>
            <a:r>
              <a:rPr lang="zh-TW" sz="28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於</a:t>
            </a:r>
            <a:r>
              <a:rPr lang="zh-TW" sz="28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課程計畫內</a:t>
            </a:r>
            <a:r>
              <a:rPr lang="zh-TW" sz="28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zh-TW" sz="28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載明主題</a:t>
            </a:r>
            <a:r>
              <a:rPr lang="zh-TW" sz="28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的有:</a:t>
            </a:r>
            <a:endParaRPr lang="en-US" altLang="zh-TW" sz="2800"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lvl="1" indent="0">
              <a:buNone/>
            </a:pP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lang="zh-TW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安全教育(交通安全教育)/</a:t>
            </a:r>
            <a:r>
              <a:rPr lang="zh-TW" altLang="en-US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性別平等教育</a:t>
            </a:r>
            <a:r>
              <a:rPr lang="en-US" altLang="zh-TW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/</a:t>
            </a:r>
            <a:r>
              <a:rPr lang="zh-TW" sz="3200" b="1" dirty="0">
                <a:solidFill>
                  <a:srgbClr val="0000FF"/>
                </a:solidFill>
                <a:highlight>
                  <a:srgbClr val="FFFF00"/>
                </a:highlight>
              </a:rPr>
              <a:t>戶外教育</a:t>
            </a:r>
            <a:r>
              <a:rPr lang="zh-TW" sz="3200" b="1" dirty="0">
                <a:highlight>
                  <a:srgbClr val="FFFF00"/>
                </a:highlight>
              </a:rPr>
              <a:t>。</a:t>
            </a:r>
            <a:endParaRPr sz="3200" b="1" dirty="0">
              <a:highlight>
                <a:srgbClr val="FFFF00"/>
              </a:highlight>
            </a:endParaRPr>
          </a:p>
          <a:p>
            <a: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b="1" i="0" u="none" strike="noStrike" dirty="0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51" name="Google Shape;35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76CC4F1D-C5FD-4D9C-90B1-137B7D948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75" y="1384852"/>
            <a:ext cx="6634003" cy="5536708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9F4AC3EC-6975-4256-A935-B11AA7C26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7898" y="1536344"/>
            <a:ext cx="6465403" cy="5082081"/>
          </a:xfrm>
          <a:prstGeom prst="rect">
            <a:avLst/>
          </a:prstGeom>
        </p:spPr>
      </p:pic>
      <p:sp>
        <p:nvSpPr>
          <p:cNvPr id="357" name="Google Shape;357;p24"/>
          <p:cNvSpPr txBox="1">
            <a:spLocks noGrp="1"/>
          </p:cNvSpPr>
          <p:nvPr>
            <p:ph type="body" idx="1"/>
          </p:nvPr>
        </p:nvSpPr>
        <p:spPr>
          <a:xfrm>
            <a:off x="1341983" y="682628"/>
            <a:ext cx="9449747" cy="702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•"/>
            </a:pPr>
            <a:r>
              <a:rPr lang="zh-TW" sz="2600" b="1" dirty="0">
                <a:solidFill>
                  <a:srgbClr val="0000FF"/>
                </a:solidFill>
              </a:rPr>
              <a:t>(B)</a:t>
            </a:r>
            <a:r>
              <a:rPr lang="zh-TW" altLang="en-US" sz="2600" b="1" dirty="0">
                <a:solidFill>
                  <a:srgbClr val="0000FF"/>
                </a:solidFill>
              </a:rPr>
              <a:t>領域</a:t>
            </a:r>
            <a:r>
              <a:rPr lang="en-US" altLang="zh-TW" sz="2600" b="1" dirty="0">
                <a:solidFill>
                  <a:srgbClr val="0000FF"/>
                </a:solidFill>
              </a:rPr>
              <a:t>/</a:t>
            </a:r>
            <a:r>
              <a:rPr lang="zh-TW" sz="2600" b="1" i="0" u="none" strike="noStrike" dirty="0">
                <a:highlight>
                  <a:srgbClr val="FFFF00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彈性課程-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今年</a:t>
            </a:r>
            <a:r>
              <a:rPr lang="zh-TW" sz="26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標記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於</a:t>
            </a:r>
            <a:r>
              <a:rPr lang="zh-TW" sz="26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課程計畫內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zh-TW" sz="26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載明主題</a:t>
            </a:r>
            <a:r>
              <a:rPr lang="zh-TW" altLang="en-US" sz="2600" b="1" i="0" u="none" strike="noStrike" dirty="0">
                <a:solidFill>
                  <a:schemeClr val="tx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</a:t>
            </a:r>
            <a:r>
              <a:rPr lang="zh-TW" altLang="en-US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重點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:</a:t>
            </a:r>
            <a:endParaRPr sz="4600" dirty="0"/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360" name="Google Shape;36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  <p:sp>
        <p:nvSpPr>
          <p:cNvPr id="359" name="Google Shape;359;p24"/>
          <p:cNvSpPr/>
          <p:nvPr/>
        </p:nvSpPr>
        <p:spPr>
          <a:xfrm>
            <a:off x="5910470" y="5035826"/>
            <a:ext cx="2080591" cy="583096"/>
          </a:xfrm>
          <a:prstGeom prst="ellipse">
            <a:avLst/>
          </a:prstGeom>
          <a:noFill/>
          <a:ln w="28575" cap="flat" cmpd="sng">
            <a:solidFill>
              <a:srgbClr val="00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76B99B05-C43D-4BB1-BE55-02F2C7379F65}"/>
              </a:ext>
            </a:extLst>
          </p:cNvPr>
          <p:cNvSpPr/>
          <p:nvPr/>
        </p:nvSpPr>
        <p:spPr>
          <a:xfrm>
            <a:off x="541390" y="4534906"/>
            <a:ext cx="838110" cy="629715"/>
          </a:xfrm>
          <a:prstGeom prst="round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80210E1D-9CA6-4764-AFC3-2A6A5B6D1211}"/>
              </a:ext>
            </a:extLst>
          </p:cNvPr>
          <p:cNvSpPr/>
          <p:nvPr/>
        </p:nvSpPr>
        <p:spPr>
          <a:xfrm>
            <a:off x="541390" y="5936974"/>
            <a:ext cx="838110" cy="323761"/>
          </a:xfrm>
          <a:prstGeom prst="round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9003CAB5-EC0E-4A9E-9BA5-4D9EABAF4435}"/>
              </a:ext>
            </a:extLst>
          </p:cNvPr>
          <p:cNvSpPr/>
          <p:nvPr/>
        </p:nvSpPr>
        <p:spPr>
          <a:xfrm>
            <a:off x="541390" y="2032370"/>
            <a:ext cx="800593" cy="290725"/>
          </a:xfrm>
          <a:prstGeom prst="round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3817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A1519ED-1328-4C19-9195-B4856F29B8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6685" y="1656429"/>
            <a:ext cx="3526808" cy="3570801"/>
          </a:xfrm>
          <a:prstGeom prst="rect">
            <a:avLst/>
          </a:prstGeom>
        </p:spPr>
      </p:pic>
      <p:pic>
        <p:nvPicPr>
          <p:cNvPr id="2" name="圖片 1">
            <a:extLst>
              <a:ext uri="{FF2B5EF4-FFF2-40B4-BE49-F238E27FC236}">
                <a16:creationId xmlns:a16="http://schemas.microsoft.com/office/drawing/2014/main" id="{6AB0F24D-153E-4AAA-BF1E-8843FF5AA8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496" y="1298993"/>
            <a:ext cx="6822549" cy="5028756"/>
          </a:xfrm>
          <a:prstGeom prst="rect">
            <a:avLst/>
          </a:prstGeom>
        </p:spPr>
      </p:pic>
      <p:sp>
        <p:nvSpPr>
          <p:cNvPr id="357" name="Google Shape;357;p24"/>
          <p:cNvSpPr txBox="1">
            <a:spLocks noGrp="1"/>
          </p:cNvSpPr>
          <p:nvPr>
            <p:ph type="body" idx="1"/>
          </p:nvPr>
        </p:nvSpPr>
        <p:spPr>
          <a:xfrm>
            <a:off x="1901228" y="530251"/>
            <a:ext cx="9240135" cy="430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•"/>
            </a:pPr>
            <a:r>
              <a:rPr lang="zh-TW" sz="2600" b="1" dirty="0">
                <a:solidFill>
                  <a:srgbClr val="0000FF"/>
                </a:solidFill>
              </a:rPr>
              <a:t>(B)</a:t>
            </a:r>
            <a:r>
              <a:rPr lang="zh-TW" altLang="en-US" sz="2600" b="1" dirty="0">
                <a:solidFill>
                  <a:srgbClr val="0000FF"/>
                </a:solidFill>
              </a:rPr>
              <a:t>領域</a:t>
            </a:r>
            <a:r>
              <a:rPr lang="en-US" altLang="zh-TW" sz="2600" b="1" dirty="0">
                <a:solidFill>
                  <a:srgbClr val="0000FF"/>
                </a:solidFill>
              </a:rPr>
              <a:t>/</a:t>
            </a:r>
            <a:r>
              <a:rPr lang="zh-TW" sz="2600" b="1" i="0" u="none" strike="noStrike" dirty="0">
                <a:highlight>
                  <a:srgbClr val="FFFF00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彈性課程-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今年</a:t>
            </a:r>
            <a:r>
              <a:rPr lang="zh-TW" sz="26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標記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於</a:t>
            </a:r>
            <a:r>
              <a:rPr lang="zh-TW" sz="26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課程計畫內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r>
              <a:rPr lang="zh-TW" sz="2600" b="1" i="0" u="none" strike="noStrik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載明主題</a:t>
            </a:r>
            <a:r>
              <a:rPr lang="zh-TW" altLang="en-US" sz="2600" b="1" i="0" u="none" strike="noStrike" dirty="0">
                <a:solidFill>
                  <a:schemeClr val="tx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表格</a:t>
            </a:r>
            <a:r>
              <a:rPr lang="zh-TW" altLang="en-US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重點</a:t>
            </a:r>
            <a:r>
              <a:rPr lang="zh-TW" sz="2600" b="1" i="0" u="none" strike="noStrike" dirty="0">
                <a:latin typeface="Microsoft JhengHei"/>
                <a:ea typeface="Microsoft JhengHei"/>
                <a:cs typeface="Microsoft JhengHei"/>
                <a:sym typeface="Microsoft JhengHei"/>
              </a:rPr>
              <a:t>:</a:t>
            </a:r>
            <a:endParaRPr sz="4600" dirty="0"/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101A7A57-C6DB-440E-A42D-A709CB745B33}"/>
              </a:ext>
            </a:extLst>
          </p:cNvPr>
          <p:cNvSpPr/>
          <p:nvPr/>
        </p:nvSpPr>
        <p:spPr>
          <a:xfrm>
            <a:off x="609763" y="5980545"/>
            <a:ext cx="3193611" cy="285361"/>
          </a:xfrm>
          <a:prstGeom prst="round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9A5ECA0E-4943-4132-B1AE-3B4AB1FE1B69}"/>
              </a:ext>
            </a:extLst>
          </p:cNvPr>
          <p:cNvSpPr/>
          <p:nvPr/>
        </p:nvSpPr>
        <p:spPr>
          <a:xfrm>
            <a:off x="4964941" y="4565650"/>
            <a:ext cx="596126" cy="868218"/>
          </a:xfrm>
          <a:prstGeom prst="round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語音泡泡: 圓角矩形 5">
            <a:extLst>
              <a:ext uri="{FF2B5EF4-FFF2-40B4-BE49-F238E27FC236}">
                <a16:creationId xmlns:a16="http://schemas.microsoft.com/office/drawing/2014/main" id="{AF22D7F8-24C7-43C0-A649-A67FDCE3244A}"/>
              </a:ext>
            </a:extLst>
          </p:cNvPr>
          <p:cNvSpPr/>
          <p:nvPr/>
        </p:nvSpPr>
        <p:spPr>
          <a:xfrm>
            <a:off x="6010177" y="4999759"/>
            <a:ext cx="1178274" cy="632729"/>
          </a:xfrm>
          <a:prstGeom prst="wedgeRoundRectCallout">
            <a:avLst>
              <a:gd name="adj1" fmla="val -84337"/>
              <a:gd name="adj2" fmla="val -4365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請註明融入相關議題</a:t>
            </a:r>
          </a:p>
        </p:txBody>
      </p:sp>
      <p:sp>
        <p:nvSpPr>
          <p:cNvPr id="16" name="語音泡泡: 圓角矩形 15">
            <a:extLst>
              <a:ext uri="{FF2B5EF4-FFF2-40B4-BE49-F238E27FC236}">
                <a16:creationId xmlns:a16="http://schemas.microsoft.com/office/drawing/2014/main" id="{90AC804E-B449-4836-B7E0-245681DEDB11}"/>
              </a:ext>
            </a:extLst>
          </p:cNvPr>
          <p:cNvSpPr/>
          <p:nvPr/>
        </p:nvSpPr>
        <p:spPr>
          <a:xfrm>
            <a:off x="4475473" y="5906471"/>
            <a:ext cx="1595461" cy="868218"/>
          </a:xfrm>
          <a:prstGeom prst="wedgeRoundRectCallout">
            <a:avLst>
              <a:gd name="adj1" fmla="val -91418"/>
              <a:gd name="adj2" fmla="val -4069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考核項目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請務必融入安全、性別平等教育或戶外教育議題</a:t>
            </a:r>
          </a:p>
        </p:txBody>
      </p:sp>
      <p:sp>
        <p:nvSpPr>
          <p:cNvPr id="17" name="語音泡泡: 圓角矩形 16">
            <a:extLst>
              <a:ext uri="{FF2B5EF4-FFF2-40B4-BE49-F238E27FC236}">
                <a16:creationId xmlns:a16="http://schemas.microsoft.com/office/drawing/2014/main" id="{CBA5EC00-372A-4356-805B-F99F5CDA3F87}"/>
              </a:ext>
            </a:extLst>
          </p:cNvPr>
          <p:cNvSpPr/>
          <p:nvPr/>
        </p:nvSpPr>
        <p:spPr>
          <a:xfrm>
            <a:off x="10147633" y="3441829"/>
            <a:ext cx="1196359" cy="1527464"/>
          </a:xfrm>
          <a:prstGeom prst="wedgeRoundRectCallout">
            <a:avLst>
              <a:gd name="adj1" fmla="val -130932"/>
              <a:gd name="adj2" fmla="val -9707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考核項目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</a:p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課程計畫審查表增列議題融入的檢核指標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42F11031-A228-482A-AF7A-D74D474F8DB0}"/>
              </a:ext>
            </a:extLst>
          </p:cNvPr>
          <p:cNvSpPr txBox="1"/>
          <p:nvPr/>
        </p:nvSpPr>
        <p:spPr>
          <a:xfrm>
            <a:off x="8690875" y="1085598"/>
            <a:ext cx="170736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課程計畫審查表</a:t>
            </a:r>
          </a:p>
        </p:txBody>
      </p:sp>
      <p:sp>
        <p:nvSpPr>
          <p:cNvPr id="14" name="語音泡泡: 圓角矩形 13">
            <a:extLst>
              <a:ext uri="{FF2B5EF4-FFF2-40B4-BE49-F238E27FC236}">
                <a16:creationId xmlns:a16="http://schemas.microsoft.com/office/drawing/2014/main" id="{9ACA670A-21FE-414E-8A03-20FEF320CFC4}"/>
              </a:ext>
            </a:extLst>
          </p:cNvPr>
          <p:cNvSpPr/>
          <p:nvPr/>
        </p:nvSpPr>
        <p:spPr>
          <a:xfrm>
            <a:off x="9665955" y="5263428"/>
            <a:ext cx="1475408" cy="868218"/>
          </a:xfrm>
          <a:prstGeom prst="wedgeRoundRectCallout">
            <a:avLst>
              <a:gd name="adj1" fmla="val -97401"/>
              <a:gd name="adj2" fmla="val -6242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新增課程評鑑計畫及相關表格與工具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5362</TotalTime>
  <Words>901</Words>
  <Application>Microsoft Office PowerPoint</Application>
  <PresentationFormat>寬螢幕</PresentationFormat>
  <Paragraphs>54</Paragraphs>
  <Slides>10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微軟正黑體</vt:lpstr>
      <vt:lpstr>新細明體</vt:lpstr>
      <vt:lpstr>標楷體</vt:lpstr>
      <vt:lpstr>Arial</vt:lpstr>
      <vt:lpstr>Calibri</vt:lpstr>
      <vt:lpstr>Office 佈景主題</vt:lpstr>
      <vt:lpstr>基隆巿114學年度 國民中學及國民小學課程計畫 備查作業（東信國小）</vt:lpstr>
      <vt:lpstr>基隆巿114學年度 國民中學及國民小學課程計畫備查作業</vt:lpstr>
      <vt:lpstr>PowerPoint 簡報</vt:lpstr>
      <vt:lpstr> 五、依學校設置敘寫(特教)</vt:lpstr>
      <vt:lpstr>七、本學年度課程備查事項提醒1:</vt:lpstr>
      <vt:lpstr>七、本學年度課程備查事項提醒2:</vt:lpstr>
      <vt:lpstr>國教署考核項目再叮嚀: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基隆巿112學年度 國民中學及國民小學課程計畫 備查作業</dc:title>
  <dc:creator>user</dc:creator>
  <cp:lastModifiedBy>user</cp:lastModifiedBy>
  <cp:revision>90</cp:revision>
  <cp:lastPrinted>2025-04-30T00:59:05Z</cp:lastPrinted>
  <dcterms:created xsi:type="dcterms:W3CDTF">2023-04-17T10:58:37Z</dcterms:created>
  <dcterms:modified xsi:type="dcterms:W3CDTF">2025-05-19T01:23:42Z</dcterms:modified>
</cp:coreProperties>
</file>